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bookmarkIdSeed="5">
  <p:sldMasterIdLst>
    <p:sldMasterId id="2147483648" r:id="rId3"/>
  </p:sldMasterIdLst>
  <p:notesMasterIdLst>
    <p:notesMasterId r:id="rId18"/>
  </p:notesMasterIdLst>
  <p:sldIdLst>
    <p:sldId id="256" r:id="rId4"/>
    <p:sldId id="637" r:id="rId5"/>
    <p:sldId id="638" r:id="rId6"/>
    <p:sldId id="652" r:id="rId7"/>
    <p:sldId id="653" r:id="rId8"/>
    <p:sldId id="663" r:id="rId9"/>
    <p:sldId id="662" r:id="rId10"/>
    <p:sldId id="661" r:id="rId11"/>
    <p:sldId id="654" r:id="rId12"/>
    <p:sldId id="655" r:id="rId13"/>
    <p:sldId id="656" r:id="rId14"/>
    <p:sldId id="658" r:id="rId15"/>
    <p:sldId id="657" r:id="rId16"/>
    <p:sldId id="65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42" autoAdjust="0"/>
    <p:restoredTop sz="86896" autoAdjust="0"/>
  </p:normalViewPr>
  <p:slideViewPr>
    <p:cSldViewPr snapToGrid="0">
      <p:cViewPr varScale="1">
        <p:scale>
          <a:sx n="58" d="100"/>
          <a:sy n="58" d="100"/>
        </p:scale>
        <p:origin x="912" y="64"/>
      </p:cViewPr>
      <p:guideLst/>
    </p:cSldViewPr>
  </p:slideViewPr>
  <p:notesTextViewPr>
    <p:cViewPr>
      <p:scale>
        <a:sx n="1" d="1"/>
        <a:sy n="1" d="1"/>
      </p:scale>
      <p:origin x="0" y="0"/>
    </p:cViewPr>
  </p:notesTextViewPr>
  <p:sorterViewPr>
    <p:cViewPr varScale="1">
      <p:scale>
        <a:sx n="1" d="1"/>
        <a:sy n="1" d="1"/>
      </p:scale>
      <p:origin x="0" y="-1728"/>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1.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customXml" Target="../customXml/item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82157EC-9BD1-45CF-A4F3-AE06B060D4ED}" type="doc">
      <dgm:prSet loTypeId="urn:microsoft.com/office/officeart/2005/8/layout/chevron1" loCatId="process" qsTypeId="urn:microsoft.com/office/officeart/2005/8/quickstyle/simple1" qsCatId="simple" csTypeId="urn:microsoft.com/office/officeart/2005/8/colors/accent1_2" csCatId="accent1" phldr="1"/>
      <dgm:spPr/>
    </dgm:pt>
    <dgm:pt modelId="{2910A54F-50F4-442F-8F3E-01DF0D973571}">
      <dgm:prSet phldrT="[Text]" custT="1"/>
      <dgm:spPr/>
      <dgm:t>
        <a:bodyPr/>
        <a:lstStyle/>
        <a:p>
          <a:r>
            <a:rPr lang="en-US" sz="1600" b="1" dirty="0">
              <a:solidFill>
                <a:schemeClr val="tx2"/>
              </a:solidFill>
            </a:rPr>
            <a:t>Introduction</a:t>
          </a:r>
        </a:p>
      </dgm:t>
    </dgm:pt>
    <dgm:pt modelId="{7C0750CB-1D88-483F-8B5F-21D25B620213}" type="parTrans" cxnId="{14A32F0A-E9C6-4D95-957B-17B28A15DF9A}">
      <dgm:prSet/>
      <dgm:spPr/>
      <dgm:t>
        <a:bodyPr/>
        <a:lstStyle/>
        <a:p>
          <a:endParaRPr lang="en-US"/>
        </a:p>
      </dgm:t>
    </dgm:pt>
    <dgm:pt modelId="{514403B4-7158-4B4E-9C4F-2F706AC828A1}" type="sibTrans" cxnId="{14A32F0A-E9C6-4D95-957B-17B28A15DF9A}">
      <dgm:prSet/>
      <dgm:spPr/>
      <dgm:t>
        <a:bodyPr/>
        <a:lstStyle/>
        <a:p>
          <a:endParaRPr lang="en-US"/>
        </a:p>
      </dgm:t>
    </dgm:pt>
    <dgm:pt modelId="{4292245D-DA32-4881-96AC-262EB72EDA6D}">
      <dgm:prSet phldrT="[Text]" custT="1"/>
      <dgm:spPr/>
      <dgm:t>
        <a:bodyPr/>
        <a:lstStyle/>
        <a:p>
          <a:r>
            <a:rPr lang="en-IN" sz="1600" b="1" dirty="0">
              <a:solidFill>
                <a:schemeClr val="tx2"/>
              </a:solidFill>
            </a:rPr>
            <a:t>Software requirement specification</a:t>
          </a:r>
          <a:endParaRPr lang="en-US" sz="1600" b="1" dirty="0">
            <a:solidFill>
              <a:schemeClr val="tx2"/>
            </a:solidFill>
          </a:endParaRPr>
        </a:p>
      </dgm:t>
    </dgm:pt>
    <dgm:pt modelId="{C5F7B211-98CD-402D-BEA0-56763CB4803C}" type="parTrans" cxnId="{12609404-A462-4924-988B-A86C29A898F3}">
      <dgm:prSet/>
      <dgm:spPr/>
      <dgm:t>
        <a:bodyPr/>
        <a:lstStyle/>
        <a:p>
          <a:endParaRPr lang="en-US"/>
        </a:p>
      </dgm:t>
    </dgm:pt>
    <dgm:pt modelId="{B6A95532-37EB-4C89-82E7-9F2082D75D8D}" type="sibTrans" cxnId="{12609404-A462-4924-988B-A86C29A898F3}">
      <dgm:prSet/>
      <dgm:spPr/>
      <dgm:t>
        <a:bodyPr/>
        <a:lstStyle/>
        <a:p>
          <a:endParaRPr lang="en-US"/>
        </a:p>
      </dgm:t>
    </dgm:pt>
    <dgm:pt modelId="{B56E2B74-08A7-448B-B7CD-10FDF23A7A01}">
      <dgm:prSet phldrT="[Text]" custT="1"/>
      <dgm:spPr/>
      <dgm:t>
        <a:bodyPr/>
        <a:lstStyle/>
        <a:p>
          <a:r>
            <a:rPr lang="en-US" sz="1600" b="1" dirty="0">
              <a:solidFill>
                <a:schemeClr val="tx2"/>
              </a:solidFill>
            </a:rPr>
            <a:t>Design</a:t>
          </a:r>
        </a:p>
      </dgm:t>
    </dgm:pt>
    <dgm:pt modelId="{05FEC623-0CC1-4E39-BE31-95F0AA1149ED}" type="parTrans" cxnId="{0B885062-89CB-40AD-ADED-D8B3DF7B6B7F}">
      <dgm:prSet/>
      <dgm:spPr/>
      <dgm:t>
        <a:bodyPr/>
        <a:lstStyle/>
        <a:p>
          <a:endParaRPr lang="en-US"/>
        </a:p>
      </dgm:t>
    </dgm:pt>
    <dgm:pt modelId="{F9CC85F3-0F57-4EB3-B03A-FED732239D73}" type="sibTrans" cxnId="{0B885062-89CB-40AD-ADED-D8B3DF7B6B7F}">
      <dgm:prSet/>
      <dgm:spPr/>
      <dgm:t>
        <a:bodyPr/>
        <a:lstStyle/>
        <a:p>
          <a:endParaRPr lang="en-US"/>
        </a:p>
      </dgm:t>
    </dgm:pt>
    <dgm:pt modelId="{48FCC184-90A9-4D86-9F56-FEAD4AFE13C1}">
      <dgm:prSet custT="1"/>
      <dgm:spPr/>
      <dgm:t>
        <a:bodyPr/>
        <a:lstStyle/>
        <a:p>
          <a:r>
            <a:rPr lang="en-US" sz="1600" b="1" dirty="0">
              <a:solidFill>
                <a:schemeClr val="tx2"/>
              </a:solidFill>
            </a:rPr>
            <a:t>Implementation</a:t>
          </a:r>
        </a:p>
      </dgm:t>
    </dgm:pt>
    <dgm:pt modelId="{D5D43619-BB1E-4736-AC61-AC3EFCA9BB09}" type="parTrans" cxnId="{0EF4D9DC-DE82-4F06-A0F5-01253EE9171C}">
      <dgm:prSet/>
      <dgm:spPr/>
      <dgm:t>
        <a:bodyPr/>
        <a:lstStyle/>
        <a:p>
          <a:endParaRPr lang="en-US"/>
        </a:p>
      </dgm:t>
    </dgm:pt>
    <dgm:pt modelId="{CFF675D6-F917-4F81-A2B2-07C2496E2AEA}" type="sibTrans" cxnId="{0EF4D9DC-DE82-4F06-A0F5-01253EE9171C}">
      <dgm:prSet/>
      <dgm:spPr/>
      <dgm:t>
        <a:bodyPr/>
        <a:lstStyle/>
        <a:p>
          <a:endParaRPr lang="en-US"/>
        </a:p>
      </dgm:t>
    </dgm:pt>
    <dgm:pt modelId="{0EF343F4-1AF4-42BA-9F32-C9FF009641DC}">
      <dgm:prSet custT="1"/>
      <dgm:spPr/>
      <dgm:t>
        <a:bodyPr/>
        <a:lstStyle/>
        <a:p>
          <a:r>
            <a:rPr lang="en-US" sz="1800" b="1" dirty="0">
              <a:solidFill>
                <a:schemeClr val="tx2"/>
              </a:solidFill>
            </a:rPr>
            <a:t>Future scope</a:t>
          </a:r>
        </a:p>
      </dgm:t>
    </dgm:pt>
    <dgm:pt modelId="{B67FDFBE-CA7D-4349-9FDF-AD548183AC79}" type="sibTrans" cxnId="{2C4EC2B6-9A03-4CA2-A1CA-283C035709FD}">
      <dgm:prSet/>
      <dgm:spPr/>
      <dgm:t>
        <a:bodyPr/>
        <a:lstStyle/>
        <a:p>
          <a:endParaRPr lang="en-US"/>
        </a:p>
      </dgm:t>
    </dgm:pt>
    <dgm:pt modelId="{9E136A57-78A1-4170-ACE6-79C169062951}" type="parTrans" cxnId="{2C4EC2B6-9A03-4CA2-A1CA-283C035709FD}">
      <dgm:prSet/>
      <dgm:spPr/>
      <dgm:t>
        <a:bodyPr/>
        <a:lstStyle/>
        <a:p>
          <a:endParaRPr lang="en-US"/>
        </a:p>
      </dgm:t>
    </dgm:pt>
    <dgm:pt modelId="{C7D9A07F-0CAA-4EFB-B4CE-CE1511A3B854}">
      <dgm:prSet custT="1"/>
      <dgm:spPr/>
      <dgm:t>
        <a:bodyPr/>
        <a:lstStyle/>
        <a:p>
          <a:r>
            <a:rPr lang="en-IN" sz="1800" b="1" dirty="0">
              <a:solidFill>
                <a:schemeClr val="tx2"/>
              </a:solidFill>
            </a:rPr>
            <a:t>Results and Testing</a:t>
          </a:r>
        </a:p>
      </dgm:t>
    </dgm:pt>
    <dgm:pt modelId="{DF7D0EB7-F098-4709-A512-39BE48E7733B}" type="parTrans" cxnId="{18A845BA-304E-4EA5-9B98-2C95C393037A}">
      <dgm:prSet/>
      <dgm:spPr/>
      <dgm:t>
        <a:bodyPr/>
        <a:lstStyle/>
        <a:p>
          <a:endParaRPr lang="en-IN"/>
        </a:p>
      </dgm:t>
    </dgm:pt>
    <dgm:pt modelId="{ED0310CA-4451-4FCE-B13C-71AA72F18DD0}" type="sibTrans" cxnId="{18A845BA-304E-4EA5-9B98-2C95C393037A}">
      <dgm:prSet/>
      <dgm:spPr/>
      <dgm:t>
        <a:bodyPr/>
        <a:lstStyle/>
        <a:p>
          <a:endParaRPr lang="en-IN"/>
        </a:p>
      </dgm:t>
    </dgm:pt>
    <dgm:pt modelId="{D6DC72E7-5CD0-4523-A1AC-ACDD1BE91644}" type="pres">
      <dgm:prSet presAssocID="{882157EC-9BD1-45CF-A4F3-AE06B060D4ED}" presName="Name0" presStyleCnt="0">
        <dgm:presLayoutVars>
          <dgm:dir/>
          <dgm:animLvl val="lvl"/>
          <dgm:resizeHandles val="exact"/>
        </dgm:presLayoutVars>
      </dgm:prSet>
      <dgm:spPr/>
    </dgm:pt>
    <dgm:pt modelId="{EBB072F1-6EF4-4679-9BD7-60A5297F8930}" type="pres">
      <dgm:prSet presAssocID="{2910A54F-50F4-442F-8F3E-01DF0D973571}" presName="parTxOnly" presStyleLbl="node1" presStyleIdx="0" presStyleCnt="6">
        <dgm:presLayoutVars>
          <dgm:chMax val="0"/>
          <dgm:chPref val="0"/>
          <dgm:bulletEnabled val="1"/>
        </dgm:presLayoutVars>
      </dgm:prSet>
      <dgm:spPr/>
    </dgm:pt>
    <dgm:pt modelId="{F3163DA3-0579-40C4-B3F2-5F7C93924E28}" type="pres">
      <dgm:prSet presAssocID="{514403B4-7158-4B4E-9C4F-2F706AC828A1}" presName="parTxOnlySpace" presStyleCnt="0"/>
      <dgm:spPr/>
    </dgm:pt>
    <dgm:pt modelId="{CE2A38F3-0386-46D2-ACC2-80AA01E19193}" type="pres">
      <dgm:prSet presAssocID="{4292245D-DA32-4881-96AC-262EB72EDA6D}" presName="parTxOnly" presStyleLbl="node1" presStyleIdx="1" presStyleCnt="6">
        <dgm:presLayoutVars>
          <dgm:chMax val="0"/>
          <dgm:chPref val="0"/>
          <dgm:bulletEnabled val="1"/>
        </dgm:presLayoutVars>
      </dgm:prSet>
      <dgm:spPr/>
    </dgm:pt>
    <dgm:pt modelId="{60911DB8-91CF-4DF8-B23B-9F10CBA852E7}" type="pres">
      <dgm:prSet presAssocID="{B6A95532-37EB-4C89-82E7-9F2082D75D8D}" presName="parTxOnlySpace" presStyleCnt="0"/>
      <dgm:spPr/>
    </dgm:pt>
    <dgm:pt modelId="{A0CB02AD-0920-4AA6-B542-BE53C66BDA50}" type="pres">
      <dgm:prSet presAssocID="{B56E2B74-08A7-448B-B7CD-10FDF23A7A01}" presName="parTxOnly" presStyleLbl="node1" presStyleIdx="2" presStyleCnt="6">
        <dgm:presLayoutVars>
          <dgm:chMax val="0"/>
          <dgm:chPref val="0"/>
          <dgm:bulletEnabled val="1"/>
        </dgm:presLayoutVars>
      </dgm:prSet>
      <dgm:spPr/>
    </dgm:pt>
    <dgm:pt modelId="{29B3D8A0-C859-4DEC-AC29-B34426F5DED7}" type="pres">
      <dgm:prSet presAssocID="{F9CC85F3-0F57-4EB3-B03A-FED732239D73}" presName="parTxOnlySpace" presStyleCnt="0"/>
      <dgm:spPr/>
    </dgm:pt>
    <dgm:pt modelId="{E8D11600-443B-4DFC-AF69-1760E0055504}" type="pres">
      <dgm:prSet presAssocID="{48FCC184-90A9-4D86-9F56-FEAD4AFE13C1}" presName="parTxOnly" presStyleLbl="node1" presStyleIdx="3" presStyleCnt="6">
        <dgm:presLayoutVars>
          <dgm:chMax val="0"/>
          <dgm:chPref val="0"/>
          <dgm:bulletEnabled val="1"/>
        </dgm:presLayoutVars>
      </dgm:prSet>
      <dgm:spPr/>
    </dgm:pt>
    <dgm:pt modelId="{FEBE0D85-C321-48D4-8675-43092B06498A}" type="pres">
      <dgm:prSet presAssocID="{CFF675D6-F917-4F81-A2B2-07C2496E2AEA}" presName="parTxOnlySpace" presStyleCnt="0"/>
      <dgm:spPr/>
    </dgm:pt>
    <dgm:pt modelId="{41D1654F-5812-4305-96BB-7585FA9D203C}" type="pres">
      <dgm:prSet presAssocID="{C7D9A07F-0CAA-4EFB-B4CE-CE1511A3B854}" presName="parTxOnly" presStyleLbl="node1" presStyleIdx="4" presStyleCnt="6">
        <dgm:presLayoutVars>
          <dgm:chMax val="0"/>
          <dgm:chPref val="0"/>
          <dgm:bulletEnabled val="1"/>
        </dgm:presLayoutVars>
      </dgm:prSet>
      <dgm:spPr/>
    </dgm:pt>
    <dgm:pt modelId="{AB44895B-1DEA-4BF3-A992-22B21B42CAA1}" type="pres">
      <dgm:prSet presAssocID="{ED0310CA-4451-4FCE-B13C-71AA72F18DD0}" presName="parTxOnlySpace" presStyleCnt="0"/>
      <dgm:spPr/>
    </dgm:pt>
    <dgm:pt modelId="{B8E03F1E-F628-4FBD-AF3B-7A35D448B09F}" type="pres">
      <dgm:prSet presAssocID="{0EF343F4-1AF4-42BA-9F32-C9FF009641DC}" presName="parTxOnly" presStyleLbl="node1" presStyleIdx="5" presStyleCnt="6">
        <dgm:presLayoutVars>
          <dgm:chMax val="0"/>
          <dgm:chPref val="0"/>
          <dgm:bulletEnabled val="1"/>
        </dgm:presLayoutVars>
      </dgm:prSet>
      <dgm:spPr/>
    </dgm:pt>
  </dgm:ptLst>
  <dgm:cxnLst>
    <dgm:cxn modelId="{12609404-A462-4924-988B-A86C29A898F3}" srcId="{882157EC-9BD1-45CF-A4F3-AE06B060D4ED}" destId="{4292245D-DA32-4881-96AC-262EB72EDA6D}" srcOrd="1" destOrd="0" parTransId="{C5F7B211-98CD-402D-BEA0-56763CB4803C}" sibTransId="{B6A95532-37EB-4C89-82E7-9F2082D75D8D}"/>
    <dgm:cxn modelId="{14A32F0A-E9C6-4D95-957B-17B28A15DF9A}" srcId="{882157EC-9BD1-45CF-A4F3-AE06B060D4ED}" destId="{2910A54F-50F4-442F-8F3E-01DF0D973571}" srcOrd="0" destOrd="0" parTransId="{7C0750CB-1D88-483F-8B5F-21D25B620213}" sibTransId="{514403B4-7158-4B4E-9C4F-2F706AC828A1}"/>
    <dgm:cxn modelId="{FE486513-3457-4222-9DF9-03AE2832C1BC}" type="presOf" srcId="{48FCC184-90A9-4D86-9F56-FEAD4AFE13C1}" destId="{E8D11600-443B-4DFC-AF69-1760E0055504}" srcOrd="0" destOrd="0" presId="urn:microsoft.com/office/officeart/2005/8/layout/chevron1"/>
    <dgm:cxn modelId="{557A9238-0474-446C-97CB-E4081C83C352}" type="presOf" srcId="{2910A54F-50F4-442F-8F3E-01DF0D973571}" destId="{EBB072F1-6EF4-4679-9BD7-60A5297F8930}" srcOrd="0" destOrd="0" presId="urn:microsoft.com/office/officeart/2005/8/layout/chevron1"/>
    <dgm:cxn modelId="{0B885062-89CB-40AD-ADED-D8B3DF7B6B7F}" srcId="{882157EC-9BD1-45CF-A4F3-AE06B060D4ED}" destId="{B56E2B74-08A7-448B-B7CD-10FDF23A7A01}" srcOrd="2" destOrd="0" parTransId="{05FEC623-0CC1-4E39-BE31-95F0AA1149ED}" sibTransId="{F9CC85F3-0F57-4EB3-B03A-FED732239D73}"/>
    <dgm:cxn modelId="{AEAA9F77-4DF5-449E-B469-FC29E011A094}" type="presOf" srcId="{4292245D-DA32-4881-96AC-262EB72EDA6D}" destId="{CE2A38F3-0386-46D2-ACC2-80AA01E19193}" srcOrd="0" destOrd="0" presId="urn:microsoft.com/office/officeart/2005/8/layout/chevron1"/>
    <dgm:cxn modelId="{3274DC8B-10A3-4B03-87DE-A429949DA1BF}" type="presOf" srcId="{B56E2B74-08A7-448B-B7CD-10FDF23A7A01}" destId="{A0CB02AD-0920-4AA6-B542-BE53C66BDA50}" srcOrd="0" destOrd="0" presId="urn:microsoft.com/office/officeart/2005/8/layout/chevron1"/>
    <dgm:cxn modelId="{FD429DAB-C7B7-4791-BB1C-38C30095A8A7}" type="presOf" srcId="{882157EC-9BD1-45CF-A4F3-AE06B060D4ED}" destId="{D6DC72E7-5CD0-4523-A1AC-ACDD1BE91644}" srcOrd="0" destOrd="0" presId="urn:microsoft.com/office/officeart/2005/8/layout/chevron1"/>
    <dgm:cxn modelId="{2C4EC2B6-9A03-4CA2-A1CA-283C035709FD}" srcId="{882157EC-9BD1-45CF-A4F3-AE06B060D4ED}" destId="{0EF343F4-1AF4-42BA-9F32-C9FF009641DC}" srcOrd="5" destOrd="0" parTransId="{9E136A57-78A1-4170-ACE6-79C169062951}" sibTransId="{B67FDFBE-CA7D-4349-9FDF-AD548183AC79}"/>
    <dgm:cxn modelId="{18A845BA-304E-4EA5-9B98-2C95C393037A}" srcId="{882157EC-9BD1-45CF-A4F3-AE06B060D4ED}" destId="{C7D9A07F-0CAA-4EFB-B4CE-CE1511A3B854}" srcOrd="4" destOrd="0" parTransId="{DF7D0EB7-F098-4709-A512-39BE48E7733B}" sibTransId="{ED0310CA-4451-4FCE-B13C-71AA72F18DD0}"/>
    <dgm:cxn modelId="{1E26E9BF-0072-4212-9A7B-C02BE77F20F4}" type="presOf" srcId="{C7D9A07F-0CAA-4EFB-B4CE-CE1511A3B854}" destId="{41D1654F-5812-4305-96BB-7585FA9D203C}" srcOrd="0" destOrd="0" presId="urn:microsoft.com/office/officeart/2005/8/layout/chevron1"/>
    <dgm:cxn modelId="{0EF4D9DC-DE82-4F06-A0F5-01253EE9171C}" srcId="{882157EC-9BD1-45CF-A4F3-AE06B060D4ED}" destId="{48FCC184-90A9-4D86-9F56-FEAD4AFE13C1}" srcOrd="3" destOrd="0" parTransId="{D5D43619-BB1E-4736-AC61-AC3EFCA9BB09}" sibTransId="{CFF675D6-F917-4F81-A2B2-07C2496E2AEA}"/>
    <dgm:cxn modelId="{F1B1ADFE-FA80-423A-94B8-580C3AC30DDC}" type="presOf" srcId="{0EF343F4-1AF4-42BA-9F32-C9FF009641DC}" destId="{B8E03F1E-F628-4FBD-AF3B-7A35D448B09F}" srcOrd="0" destOrd="0" presId="urn:microsoft.com/office/officeart/2005/8/layout/chevron1"/>
    <dgm:cxn modelId="{B174F4A6-F131-499A-9BF2-E629204968F4}" type="presParOf" srcId="{D6DC72E7-5CD0-4523-A1AC-ACDD1BE91644}" destId="{EBB072F1-6EF4-4679-9BD7-60A5297F8930}" srcOrd="0" destOrd="0" presId="urn:microsoft.com/office/officeart/2005/8/layout/chevron1"/>
    <dgm:cxn modelId="{02C9BDF9-EC14-413B-B756-1C0A30ADF8CC}" type="presParOf" srcId="{D6DC72E7-5CD0-4523-A1AC-ACDD1BE91644}" destId="{F3163DA3-0579-40C4-B3F2-5F7C93924E28}" srcOrd="1" destOrd="0" presId="urn:microsoft.com/office/officeart/2005/8/layout/chevron1"/>
    <dgm:cxn modelId="{373F3799-4DCF-4BA9-9D87-8842A71A2FD8}" type="presParOf" srcId="{D6DC72E7-5CD0-4523-A1AC-ACDD1BE91644}" destId="{CE2A38F3-0386-46D2-ACC2-80AA01E19193}" srcOrd="2" destOrd="0" presId="urn:microsoft.com/office/officeart/2005/8/layout/chevron1"/>
    <dgm:cxn modelId="{ECD3F590-2306-4290-AFE5-718D683B5BF2}" type="presParOf" srcId="{D6DC72E7-5CD0-4523-A1AC-ACDD1BE91644}" destId="{60911DB8-91CF-4DF8-B23B-9F10CBA852E7}" srcOrd="3" destOrd="0" presId="urn:microsoft.com/office/officeart/2005/8/layout/chevron1"/>
    <dgm:cxn modelId="{A41EAD75-9535-4F90-8819-8056342D22D8}" type="presParOf" srcId="{D6DC72E7-5CD0-4523-A1AC-ACDD1BE91644}" destId="{A0CB02AD-0920-4AA6-B542-BE53C66BDA50}" srcOrd="4" destOrd="0" presId="urn:microsoft.com/office/officeart/2005/8/layout/chevron1"/>
    <dgm:cxn modelId="{6CC14DEF-4484-4425-B1A3-29504C53D745}" type="presParOf" srcId="{D6DC72E7-5CD0-4523-A1AC-ACDD1BE91644}" destId="{29B3D8A0-C859-4DEC-AC29-B34426F5DED7}" srcOrd="5" destOrd="0" presId="urn:microsoft.com/office/officeart/2005/8/layout/chevron1"/>
    <dgm:cxn modelId="{660EBF9B-D248-4FA8-9EB0-CC97C267C159}" type="presParOf" srcId="{D6DC72E7-5CD0-4523-A1AC-ACDD1BE91644}" destId="{E8D11600-443B-4DFC-AF69-1760E0055504}" srcOrd="6" destOrd="0" presId="urn:microsoft.com/office/officeart/2005/8/layout/chevron1"/>
    <dgm:cxn modelId="{79310B24-9B50-4264-B371-0C11C3FFD9D7}" type="presParOf" srcId="{D6DC72E7-5CD0-4523-A1AC-ACDD1BE91644}" destId="{FEBE0D85-C321-48D4-8675-43092B06498A}" srcOrd="7" destOrd="0" presId="urn:microsoft.com/office/officeart/2005/8/layout/chevron1"/>
    <dgm:cxn modelId="{1C477624-F11F-4CDA-BF22-F6192C60BA09}" type="presParOf" srcId="{D6DC72E7-5CD0-4523-A1AC-ACDD1BE91644}" destId="{41D1654F-5812-4305-96BB-7585FA9D203C}" srcOrd="8" destOrd="0" presId="urn:microsoft.com/office/officeart/2005/8/layout/chevron1"/>
    <dgm:cxn modelId="{89D142A9-DB94-4B67-9EC3-DC5484170FA4}" type="presParOf" srcId="{D6DC72E7-5CD0-4523-A1AC-ACDD1BE91644}" destId="{AB44895B-1DEA-4BF3-A992-22B21B42CAA1}" srcOrd="9" destOrd="0" presId="urn:microsoft.com/office/officeart/2005/8/layout/chevron1"/>
    <dgm:cxn modelId="{27D00682-C6C7-491F-9AAC-AA18BD128E02}" type="presParOf" srcId="{D6DC72E7-5CD0-4523-A1AC-ACDD1BE91644}" destId="{B8E03F1E-F628-4FBD-AF3B-7A35D448B09F}" srcOrd="10"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BB072F1-6EF4-4679-9BD7-60A5297F8930}">
      <dsp:nvSpPr>
        <dsp:cNvPr id="0" name=""/>
        <dsp:cNvSpPr/>
      </dsp:nvSpPr>
      <dsp:spPr>
        <a:xfrm>
          <a:off x="5953" y="2290547"/>
          <a:ext cx="2214562" cy="88582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2"/>
              </a:solidFill>
            </a:rPr>
            <a:t>Introduction</a:t>
          </a:r>
        </a:p>
      </dsp:txBody>
      <dsp:txXfrm>
        <a:off x="448865" y="2290547"/>
        <a:ext cx="1328738" cy="885824"/>
      </dsp:txXfrm>
    </dsp:sp>
    <dsp:sp modelId="{CE2A38F3-0386-46D2-ACC2-80AA01E19193}">
      <dsp:nvSpPr>
        <dsp:cNvPr id="0" name=""/>
        <dsp:cNvSpPr/>
      </dsp:nvSpPr>
      <dsp:spPr>
        <a:xfrm>
          <a:off x="1999059" y="2290547"/>
          <a:ext cx="2214562" cy="88582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IN" sz="1600" b="1" kern="1200" dirty="0">
              <a:solidFill>
                <a:schemeClr val="tx2"/>
              </a:solidFill>
            </a:rPr>
            <a:t>Software requirement specification</a:t>
          </a:r>
          <a:endParaRPr lang="en-US" sz="1600" b="1" kern="1200" dirty="0">
            <a:solidFill>
              <a:schemeClr val="tx2"/>
            </a:solidFill>
          </a:endParaRPr>
        </a:p>
      </dsp:txBody>
      <dsp:txXfrm>
        <a:off x="2441971" y="2290547"/>
        <a:ext cx="1328738" cy="885824"/>
      </dsp:txXfrm>
    </dsp:sp>
    <dsp:sp modelId="{A0CB02AD-0920-4AA6-B542-BE53C66BDA50}">
      <dsp:nvSpPr>
        <dsp:cNvPr id="0" name=""/>
        <dsp:cNvSpPr/>
      </dsp:nvSpPr>
      <dsp:spPr>
        <a:xfrm>
          <a:off x="3992165" y="2290547"/>
          <a:ext cx="2214562" cy="88582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2"/>
              </a:solidFill>
            </a:rPr>
            <a:t>Design</a:t>
          </a:r>
        </a:p>
      </dsp:txBody>
      <dsp:txXfrm>
        <a:off x="4435077" y="2290547"/>
        <a:ext cx="1328738" cy="885824"/>
      </dsp:txXfrm>
    </dsp:sp>
    <dsp:sp modelId="{E8D11600-443B-4DFC-AF69-1760E0055504}">
      <dsp:nvSpPr>
        <dsp:cNvPr id="0" name=""/>
        <dsp:cNvSpPr/>
      </dsp:nvSpPr>
      <dsp:spPr>
        <a:xfrm>
          <a:off x="5985271" y="2290547"/>
          <a:ext cx="2214562" cy="88582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008" tIns="21336" rIns="21336" bIns="21336"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chemeClr val="tx2"/>
              </a:solidFill>
            </a:rPr>
            <a:t>Implementation</a:t>
          </a:r>
        </a:p>
      </dsp:txBody>
      <dsp:txXfrm>
        <a:off x="6428183" y="2290547"/>
        <a:ext cx="1328738" cy="885824"/>
      </dsp:txXfrm>
    </dsp:sp>
    <dsp:sp modelId="{41D1654F-5812-4305-96BB-7585FA9D203C}">
      <dsp:nvSpPr>
        <dsp:cNvPr id="0" name=""/>
        <dsp:cNvSpPr/>
      </dsp:nvSpPr>
      <dsp:spPr>
        <a:xfrm>
          <a:off x="7978378" y="2290547"/>
          <a:ext cx="2214562" cy="88582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IN" sz="1800" b="1" kern="1200" dirty="0">
              <a:solidFill>
                <a:schemeClr val="tx2"/>
              </a:solidFill>
            </a:rPr>
            <a:t>Results and Testing</a:t>
          </a:r>
        </a:p>
      </dsp:txBody>
      <dsp:txXfrm>
        <a:off x="8421290" y="2290547"/>
        <a:ext cx="1328738" cy="885824"/>
      </dsp:txXfrm>
    </dsp:sp>
    <dsp:sp modelId="{B8E03F1E-F628-4FBD-AF3B-7A35D448B09F}">
      <dsp:nvSpPr>
        <dsp:cNvPr id="0" name=""/>
        <dsp:cNvSpPr/>
      </dsp:nvSpPr>
      <dsp:spPr>
        <a:xfrm>
          <a:off x="9971484" y="2290547"/>
          <a:ext cx="2214562" cy="885824"/>
        </a:xfrm>
        <a:prstGeom prst="chevron">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009" tIns="24003" rIns="24003" bIns="24003" numCol="1" spcCol="1270" anchor="ctr" anchorCtr="0">
          <a:noAutofit/>
        </a:bodyPr>
        <a:lstStyle/>
        <a:p>
          <a:pPr marL="0" lvl="0" indent="0" algn="ctr" defTabSz="800100">
            <a:lnSpc>
              <a:spcPct val="90000"/>
            </a:lnSpc>
            <a:spcBef>
              <a:spcPct val="0"/>
            </a:spcBef>
            <a:spcAft>
              <a:spcPct val="35000"/>
            </a:spcAft>
            <a:buNone/>
          </a:pPr>
          <a:r>
            <a:rPr lang="en-US" sz="1800" b="1" kern="1200" dirty="0">
              <a:solidFill>
                <a:schemeClr val="tx2"/>
              </a:solidFill>
            </a:rPr>
            <a:t>Future scope</a:t>
          </a:r>
        </a:p>
      </dsp:txBody>
      <dsp:txXfrm>
        <a:off x="10414396" y="2290547"/>
        <a:ext cx="1328738" cy="885824"/>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462CA15-A010-4341-952B-8A433527202F}" type="datetimeFigureOut">
              <a:rPr lang="en-US" smtClean="0"/>
              <a:t>11/27/2023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AEFCE7-887B-4E11-A1D7-7EFF9E6BC02B}" type="slidenum">
              <a:rPr lang="en-US" smtClean="0"/>
              <a:t>‹#›</a:t>
            </a:fld>
            <a:endParaRPr lang="en-US"/>
          </a:p>
        </p:txBody>
      </p:sp>
    </p:spTree>
    <p:extLst>
      <p:ext uri="{BB962C8B-B14F-4D97-AF65-F5344CB8AC3E}">
        <p14:creationId xmlns:p14="http://schemas.microsoft.com/office/powerpoint/2010/main" val="29494709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1</a:t>
            </a:fld>
            <a:endParaRPr lang="en-US"/>
          </a:p>
        </p:txBody>
      </p:sp>
    </p:spTree>
    <p:extLst>
      <p:ext uri="{BB962C8B-B14F-4D97-AF65-F5344CB8AC3E}">
        <p14:creationId xmlns:p14="http://schemas.microsoft.com/office/powerpoint/2010/main" val="3651277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10</a:t>
            </a:fld>
            <a:endParaRPr lang="en-US"/>
          </a:p>
        </p:txBody>
      </p:sp>
    </p:spTree>
    <p:extLst>
      <p:ext uri="{BB962C8B-B14F-4D97-AF65-F5344CB8AC3E}">
        <p14:creationId xmlns:p14="http://schemas.microsoft.com/office/powerpoint/2010/main" val="9538366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11</a:t>
            </a:fld>
            <a:endParaRPr lang="en-US"/>
          </a:p>
        </p:txBody>
      </p:sp>
    </p:spTree>
    <p:extLst>
      <p:ext uri="{BB962C8B-B14F-4D97-AF65-F5344CB8AC3E}">
        <p14:creationId xmlns:p14="http://schemas.microsoft.com/office/powerpoint/2010/main" val="31670204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12</a:t>
            </a:fld>
            <a:endParaRPr lang="en-US"/>
          </a:p>
        </p:txBody>
      </p:sp>
    </p:spTree>
    <p:extLst>
      <p:ext uri="{BB962C8B-B14F-4D97-AF65-F5344CB8AC3E}">
        <p14:creationId xmlns:p14="http://schemas.microsoft.com/office/powerpoint/2010/main" val="26439197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13</a:t>
            </a:fld>
            <a:endParaRPr lang="en-US"/>
          </a:p>
        </p:txBody>
      </p:sp>
    </p:spTree>
    <p:extLst>
      <p:ext uri="{BB962C8B-B14F-4D97-AF65-F5344CB8AC3E}">
        <p14:creationId xmlns:p14="http://schemas.microsoft.com/office/powerpoint/2010/main" val="38075164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14</a:t>
            </a:fld>
            <a:endParaRPr lang="en-US"/>
          </a:p>
        </p:txBody>
      </p:sp>
    </p:spTree>
    <p:extLst>
      <p:ext uri="{BB962C8B-B14F-4D97-AF65-F5344CB8AC3E}">
        <p14:creationId xmlns:p14="http://schemas.microsoft.com/office/powerpoint/2010/main" val="2562161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2</a:t>
            </a:fld>
            <a:endParaRPr lang="en-US"/>
          </a:p>
        </p:txBody>
      </p:sp>
    </p:spTree>
    <p:extLst>
      <p:ext uri="{BB962C8B-B14F-4D97-AF65-F5344CB8AC3E}">
        <p14:creationId xmlns:p14="http://schemas.microsoft.com/office/powerpoint/2010/main" val="23996575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3</a:t>
            </a:fld>
            <a:endParaRPr lang="en-US"/>
          </a:p>
        </p:txBody>
      </p:sp>
    </p:spTree>
    <p:extLst>
      <p:ext uri="{BB962C8B-B14F-4D97-AF65-F5344CB8AC3E}">
        <p14:creationId xmlns:p14="http://schemas.microsoft.com/office/powerpoint/2010/main" val="32567338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4</a:t>
            </a:fld>
            <a:endParaRPr lang="en-US"/>
          </a:p>
        </p:txBody>
      </p:sp>
    </p:spTree>
    <p:extLst>
      <p:ext uri="{BB962C8B-B14F-4D97-AF65-F5344CB8AC3E}">
        <p14:creationId xmlns:p14="http://schemas.microsoft.com/office/powerpoint/2010/main" val="249960936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5</a:t>
            </a:fld>
            <a:endParaRPr lang="en-US"/>
          </a:p>
        </p:txBody>
      </p:sp>
    </p:spTree>
    <p:extLst>
      <p:ext uri="{BB962C8B-B14F-4D97-AF65-F5344CB8AC3E}">
        <p14:creationId xmlns:p14="http://schemas.microsoft.com/office/powerpoint/2010/main" val="29471261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6</a:t>
            </a:fld>
            <a:endParaRPr lang="en-US"/>
          </a:p>
        </p:txBody>
      </p:sp>
    </p:spTree>
    <p:extLst>
      <p:ext uri="{BB962C8B-B14F-4D97-AF65-F5344CB8AC3E}">
        <p14:creationId xmlns:p14="http://schemas.microsoft.com/office/powerpoint/2010/main" val="39779679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7</a:t>
            </a:fld>
            <a:endParaRPr lang="en-US"/>
          </a:p>
        </p:txBody>
      </p:sp>
    </p:spTree>
    <p:extLst>
      <p:ext uri="{BB962C8B-B14F-4D97-AF65-F5344CB8AC3E}">
        <p14:creationId xmlns:p14="http://schemas.microsoft.com/office/powerpoint/2010/main" val="127292903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8</a:t>
            </a:fld>
            <a:endParaRPr lang="en-US"/>
          </a:p>
        </p:txBody>
      </p:sp>
    </p:spTree>
    <p:extLst>
      <p:ext uri="{BB962C8B-B14F-4D97-AF65-F5344CB8AC3E}">
        <p14:creationId xmlns:p14="http://schemas.microsoft.com/office/powerpoint/2010/main" val="18923844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2CAEFCE7-887B-4E11-A1D7-7EFF9E6BC02B}" type="slidenum">
              <a:rPr lang="en-US" smtClean="0"/>
              <a:t>9</a:t>
            </a:fld>
            <a:endParaRPr lang="en-US"/>
          </a:p>
        </p:txBody>
      </p:sp>
    </p:spTree>
    <p:extLst>
      <p:ext uri="{BB962C8B-B14F-4D97-AF65-F5344CB8AC3E}">
        <p14:creationId xmlns:p14="http://schemas.microsoft.com/office/powerpoint/2010/main" val="8197070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72869A25-B54C-44CE-A1E3-AFBF8FB01AA8}" type="datetime1">
              <a:rPr lang="en-US" smtClean="0"/>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EC7A1-C93C-4A8B-8F80-D7BBB0C944B9}" type="slidenum">
              <a:rPr lang="en-US" smtClean="0"/>
              <a:t>‹#›</a:t>
            </a:fld>
            <a:endParaRPr lang="en-US"/>
          </a:p>
        </p:txBody>
      </p:sp>
    </p:spTree>
    <p:extLst>
      <p:ext uri="{BB962C8B-B14F-4D97-AF65-F5344CB8AC3E}">
        <p14:creationId xmlns:p14="http://schemas.microsoft.com/office/powerpoint/2010/main" val="18251057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DD38C5E-4D04-4FBA-9FB4-D3A96058F402}" type="datetime1">
              <a:rPr lang="en-US" smtClean="0"/>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EC7A1-C93C-4A8B-8F80-D7BBB0C944B9}" type="slidenum">
              <a:rPr lang="en-US" smtClean="0"/>
              <a:t>‹#›</a:t>
            </a:fld>
            <a:endParaRPr lang="en-US"/>
          </a:p>
        </p:txBody>
      </p:sp>
    </p:spTree>
    <p:extLst>
      <p:ext uri="{BB962C8B-B14F-4D97-AF65-F5344CB8AC3E}">
        <p14:creationId xmlns:p14="http://schemas.microsoft.com/office/powerpoint/2010/main" val="2742451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609D610-12E0-4643-9AFA-9F8EBFBEEF48}" type="datetime1">
              <a:rPr lang="en-US" smtClean="0"/>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EC7A1-C93C-4A8B-8F80-D7BBB0C944B9}" type="slidenum">
              <a:rPr lang="en-US" smtClean="0"/>
              <a:t>‹#›</a:t>
            </a:fld>
            <a:endParaRPr lang="en-US"/>
          </a:p>
        </p:txBody>
      </p:sp>
    </p:spTree>
    <p:extLst>
      <p:ext uri="{BB962C8B-B14F-4D97-AF65-F5344CB8AC3E}">
        <p14:creationId xmlns:p14="http://schemas.microsoft.com/office/powerpoint/2010/main" val="37907929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4FE994E-27D4-4FCA-AB07-31BD0A66C56B}" type="datetime1">
              <a:rPr lang="en-US" smtClean="0"/>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EC7A1-C93C-4A8B-8F80-D7BBB0C944B9}" type="slidenum">
              <a:rPr lang="en-US" smtClean="0"/>
              <a:t>‹#›</a:t>
            </a:fld>
            <a:endParaRPr lang="en-US"/>
          </a:p>
        </p:txBody>
      </p:sp>
    </p:spTree>
    <p:extLst>
      <p:ext uri="{BB962C8B-B14F-4D97-AF65-F5344CB8AC3E}">
        <p14:creationId xmlns:p14="http://schemas.microsoft.com/office/powerpoint/2010/main" val="29300515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518B29B-7C85-4AF2-BE77-7C6B8B7C5A1D}" type="datetime1">
              <a:rPr lang="en-US" smtClean="0"/>
              <a:t>11/27/2023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07EC7A1-C93C-4A8B-8F80-D7BBB0C944B9}" type="slidenum">
              <a:rPr lang="en-US" smtClean="0"/>
              <a:t>‹#›</a:t>
            </a:fld>
            <a:endParaRPr lang="en-US"/>
          </a:p>
        </p:txBody>
      </p:sp>
    </p:spTree>
    <p:extLst>
      <p:ext uri="{BB962C8B-B14F-4D97-AF65-F5344CB8AC3E}">
        <p14:creationId xmlns:p14="http://schemas.microsoft.com/office/powerpoint/2010/main" val="42582352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A63374C5-83BD-49EF-876F-C0E9369301F4}" type="datetime1">
              <a:rPr lang="en-US" smtClean="0"/>
              <a:t>11/27/2023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7EC7A1-C93C-4A8B-8F80-D7BBB0C944B9}" type="slidenum">
              <a:rPr lang="en-US" smtClean="0"/>
              <a:t>‹#›</a:t>
            </a:fld>
            <a:endParaRPr lang="en-US"/>
          </a:p>
        </p:txBody>
      </p:sp>
    </p:spTree>
    <p:extLst>
      <p:ext uri="{BB962C8B-B14F-4D97-AF65-F5344CB8AC3E}">
        <p14:creationId xmlns:p14="http://schemas.microsoft.com/office/powerpoint/2010/main" val="40361349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D9A434E-D7E0-4677-A0FD-496CCFB6AB46}" type="datetime1">
              <a:rPr lang="en-US" smtClean="0"/>
              <a:t>11/27/2023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07EC7A1-C93C-4A8B-8F80-D7BBB0C944B9}" type="slidenum">
              <a:rPr lang="en-US" smtClean="0"/>
              <a:t>‹#›</a:t>
            </a:fld>
            <a:endParaRPr lang="en-US"/>
          </a:p>
        </p:txBody>
      </p:sp>
    </p:spTree>
    <p:extLst>
      <p:ext uri="{BB962C8B-B14F-4D97-AF65-F5344CB8AC3E}">
        <p14:creationId xmlns:p14="http://schemas.microsoft.com/office/powerpoint/2010/main" val="6565524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94784545-E729-495A-BCCB-734CC1C00DA0}" type="datetime1">
              <a:rPr lang="en-US" smtClean="0"/>
              <a:t>11/27/2023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07EC7A1-C93C-4A8B-8F80-D7BBB0C944B9}" type="slidenum">
              <a:rPr lang="en-US" smtClean="0"/>
              <a:t>‹#›</a:t>
            </a:fld>
            <a:endParaRPr lang="en-US"/>
          </a:p>
        </p:txBody>
      </p:sp>
    </p:spTree>
    <p:extLst>
      <p:ext uri="{BB962C8B-B14F-4D97-AF65-F5344CB8AC3E}">
        <p14:creationId xmlns:p14="http://schemas.microsoft.com/office/powerpoint/2010/main" val="1260978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DCDBC49-EB5D-4868-B4A2-EC01064A0D44}" type="datetime1">
              <a:rPr lang="en-US" smtClean="0"/>
              <a:t>11/27/2023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07EC7A1-C93C-4A8B-8F80-D7BBB0C944B9}" type="slidenum">
              <a:rPr lang="en-US" smtClean="0"/>
              <a:t>‹#›</a:t>
            </a:fld>
            <a:endParaRPr lang="en-US"/>
          </a:p>
        </p:txBody>
      </p:sp>
    </p:spTree>
    <p:extLst>
      <p:ext uri="{BB962C8B-B14F-4D97-AF65-F5344CB8AC3E}">
        <p14:creationId xmlns:p14="http://schemas.microsoft.com/office/powerpoint/2010/main" val="38859733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CA1B349-8194-4DF7-9E98-75865CC6C67D}" type="datetime1">
              <a:rPr lang="en-US" smtClean="0"/>
              <a:t>11/27/2023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7EC7A1-C93C-4A8B-8F80-D7BBB0C944B9}" type="slidenum">
              <a:rPr lang="en-US" smtClean="0"/>
              <a:t>‹#›</a:t>
            </a:fld>
            <a:endParaRPr lang="en-US"/>
          </a:p>
        </p:txBody>
      </p:sp>
    </p:spTree>
    <p:extLst>
      <p:ext uri="{BB962C8B-B14F-4D97-AF65-F5344CB8AC3E}">
        <p14:creationId xmlns:p14="http://schemas.microsoft.com/office/powerpoint/2010/main" val="2757403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CD95C64-82A2-48C8-BFC4-314029A9E6BE}" type="datetime1">
              <a:rPr lang="en-US" smtClean="0"/>
              <a:t>11/27/2023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07EC7A1-C93C-4A8B-8F80-D7BBB0C944B9}" type="slidenum">
              <a:rPr lang="en-US" smtClean="0"/>
              <a:t>‹#›</a:t>
            </a:fld>
            <a:endParaRPr lang="en-US"/>
          </a:p>
        </p:txBody>
      </p:sp>
    </p:spTree>
    <p:extLst>
      <p:ext uri="{BB962C8B-B14F-4D97-AF65-F5344CB8AC3E}">
        <p14:creationId xmlns:p14="http://schemas.microsoft.com/office/powerpoint/2010/main" val="19052417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25EB370-A908-4B4C-A03D-AF8C9F051B04}" type="datetime1">
              <a:rPr lang="en-US" smtClean="0"/>
              <a:t>11/27/2023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7EC7A1-C93C-4A8B-8F80-D7BBB0C944B9}" type="slidenum">
              <a:rPr lang="en-US" smtClean="0"/>
              <a:t>‹#›</a:t>
            </a:fld>
            <a:endParaRPr lang="en-US"/>
          </a:p>
        </p:txBody>
      </p:sp>
    </p:spTree>
    <p:extLst>
      <p:ext uri="{BB962C8B-B14F-4D97-AF65-F5344CB8AC3E}">
        <p14:creationId xmlns:p14="http://schemas.microsoft.com/office/powerpoint/2010/main" val="14885191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sp>
        <p:nvSpPr>
          <p:cNvPr id="8" name="Rectangle 7">
            <a:extLst>
              <a:ext uri="{FF2B5EF4-FFF2-40B4-BE49-F238E27FC236}">
                <a16:creationId xmlns:a16="http://schemas.microsoft.com/office/drawing/2014/main" id="{3BAF2F5F-8EFF-82E6-C424-24A7C1AEB594}"/>
              </a:ext>
            </a:extLst>
          </p:cNvPr>
          <p:cNvSpPr/>
          <p:nvPr/>
        </p:nvSpPr>
        <p:spPr>
          <a:xfrm>
            <a:off x="85728" y="1812330"/>
            <a:ext cx="12106272" cy="2092881"/>
          </a:xfrm>
          <a:prstGeom prst="rect">
            <a:avLst/>
          </a:prstGeom>
        </p:spPr>
        <p:txBody>
          <a:bodyPr wrap="square">
            <a:spAutoFit/>
          </a:bodyPr>
          <a:lstStyle/>
          <a:p>
            <a:r>
              <a:rPr lang="en-IN" sz="3200" b="1" dirty="0" err="1">
                <a:solidFill>
                  <a:srgbClr val="C00000"/>
                </a:solidFill>
              </a:rPr>
              <a:t>MemoirMix</a:t>
            </a:r>
            <a:r>
              <a:rPr lang="en-IN" sz="3200" b="1" dirty="0">
                <a:solidFill>
                  <a:srgbClr val="C00000"/>
                </a:solidFill>
              </a:rPr>
              <a:t> - A sentiment analysis-based multimedia memory journal </a:t>
            </a:r>
            <a:r>
              <a:rPr lang="en-US" b="1" dirty="0">
                <a:latin typeface="Arial" panose="020B0604020202020204" pitchFamily="34" charset="0"/>
                <a:cs typeface="Arial" panose="020B0604020202020204" pitchFamily="34" charset="0"/>
              </a:rPr>
              <a:t>iOS application development (CSE 4083)</a:t>
            </a:r>
            <a:endParaRPr lang="en-US" sz="2400" b="1" dirty="0">
              <a:solidFill>
                <a:schemeClr val="bg1"/>
              </a:solidFill>
              <a:latin typeface="Arial" panose="020B0604020202020204" pitchFamily="34" charset="0"/>
              <a:cs typeface="Arial" panose="020B0604020202020204" pitchFamily="34" charset="0"/>
            </a:endParaRPr>
          </a:p>
          <a:p>
            <a:endParaRPr lang="en-US" sz="3200" b="1" dirty="0">
              <a:solidFill>
                <a:schemeClr val="bg1"/>
              </a:solidFill>
              <a:latin typeface="Arial" panose="020B0604020202020204" pitchFamily="34" charset="0"/>
              <a:cs typeface="Arial" panose="020B0604020202020204" pitchFamily="34" charset="0"/>
            </a:endParaRPr>
          </a:p>
          <a:p>
            <a:endParaRPr lang="en-US" sz="1600" b="1" dirty="0">
              <a:solidFill>
                <a:srgbClr val="002060"/>
              </a:solidFill>
              <a:latin typeface="Arial" panose="020B0604020202020204" pitchFamily="34" charset="0"/>
              <a:cs typeface="Arial" panose="020B0604020202020204" pitchFamily="34" charset="0"/>
            </a:endParaRPr>
          </a:p>
          <a:p>
            <a:r>
              <a:rPr lang="en-US" sz="1600" b="1" dirty="0" err="1">
                <a:solidFill>
                  <a:srgbClr val="002060"/>
                </a:solidFill>
                <a:latin typeface="Arial" panose="020B0604020202020204" pitchFamily="34" charset="0"/>
                <a:cs typeface="Arial" panose="020B0604020202020204" pitchFamily="34" charset="0"/>
              </a:rPr>
              <a:t>Riona</a:t>
            </a:r>
            <a:r>
              <a:rPr lang="en-US" sz="1600" b="1" dirty="0">
                <a:solidFill>
                  <a:srgbClr val="002060"/>
                </a:solidFill>
                <a:latin typeface="Arial" panose="020B0604020202020204" pitchFamily="34" charset="0"/>
                <a:cs typeface="Arial" panose="020B0604020202020204" pitchFamily="34" charset="0"/>
              </a:rPr>
              <a:t> Fernandes (200905263) and </a:t>
            </a:r>
            <a:r>
              <a:rPr lang="en-US" sz="1600" b="1" dirty="0" err="1">
                <a:solidFill>
                  <a:srgbClr val="002060"/>
                </a:solidFill>
                <a:latin typeface="Arial" panose="020B0604020202020204" pitchFamily="34" charset="0"/>
                <a:cs typeface="Arial" panose="020B0604020202020204" pitchFamily="34" charset="0"/>
              </a:rPr>
              <a:t>Maanvi</a:t>
            </a:r>
            <a:r>
              <a:rPr lang="en-US" sz="1600" b="1" dirty="0">
                <a:solidFill>
                  <a:srgbClr val="002060"/>
                </a:solidFill>
                <a:latin typeface="Arial" panose="020B0604020202020204" pitchFamily="34" charset="0"/>
                <a:cs typeface="Arial" panose="020B0604020202020204" pitchFamily="34" charset="0"/>
              </a:rPr>
              <a:t> Singh (200905336)</a:t>
            </a:r>
          </a:p>
          <a:p>
            <a:r>
              <a:rPr lang="en-US" sz="1600" dirty="0">
                <a:latin typeface="Arial" panose="020B0604020202020204" pitchFamily="34" charset="0"/>
                <a:cs typeface="Arial" panose="020B0604020202020204" pitchFamily="34" charset="0"/>
              </a:rPr>
              <a:t>E Section, CS&amp;E, M.I.T, Manipal</a:t>
            </a: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CF960408-A077-CFFF-5C91-1C73A89C306A}"/>
              </a:ext>
            </a:extLst>
          </p:cNvPr>
          <p:cNvSpPr txBox="1"/>
          <p:nvPr/>
        </p:nvSpPr>
        <p:spPr>
          <a:xfrm>
            <a:off x="85728" y="6108852"/>
            <a:ext cx="6128794" cy="369332"/>
          </a:xfrm>
          <a:prstGeom prst="rect">
            <a:avLst/>
          </a:prstGeom>
          <a:noFill/>
        </p:spPr>
        <p:txBody>
          <a:bodyPr wrap="square">
            <a:spAutoFit/>
          </a:bodyPr>
          <a:lstStyle/>
          <a:p>
            <a:r>
              <a:rPr lang="en-US" sz="1800" b="1" dirty="0">
                <a:solidFill>
                  <a:srgbClr val="002060"/>
                </a:solidFill>
                <a:latin typeface="Arial" panose="020B0604020202020204" pitchFamily="34" charset="0"/>
                <a:cs typeface="Arial" panose="020B0604020202020204" pitchFamily="34" charset="0"/>
              </a:rPr>
              <a:t>Mentors: </a:t>
            </a:r>
            <a:r>
              <a:rPr lang="en-US" sz="1800" dirty="0">
                <a:solidFill>
                  <a:srgbClr val="002060"/>
                </a:solidFill>
                <a:latin typeface="Arial" panose="020B0604020202020204" pitchFamily="34" charset="0"/>
                <a:cs typeface="Arial" panose="020B0604020202020204" pitchFamily="34" charset="0"/>
              </a:rPr>
              <a:t>Dr. Manjunath K N and Dr. Prakash K </a:t>
            </a:r>
            <a:r>
              <a:rPr lang="en-US" sz="1800" dirty="0" err="1">
                <a:solidFill>
                  <a:srgbClr val="002060"/>
                </a:solidFill>
                <a:latin typeface="Arial" panose="020B0604020202020204" pitchFamily="34" charset="0"/>
                <a:cs typeface="Arial" panose="020B0604020202020204" pitchFamily="34" charset="0"/>
              </a:rPr>
              <a:t>Aithal</a:t>
            </a:r>
            <a:endParaRPr lang="en-US" sz="1800" dirty="0">
              <a:solidFill>
                <a:srgbClr val="00206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54821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1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Results</a:t>
            </a:r>
          </a:p>
        </p:txBody>
      </p:sp>
      <p:pic>
        <p:nvPicPr>
          <p:cNvPr id="5" name="Picture 4">
            <a:extLst>
              <a:ext uri="{FF2B5EF4-FFF2-40B4-BE49-F238E27FC236}">
                <a16:creationId xmlns:a16="http://schemas.microsoft.com/office/drawing/2014/main" id="{78B93F2B-1B83-A99F-9C2B-36DFE6F9EAF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8214" r="66118" b="10251"/>
          <a:stretch/>
        </p:blipFill>
        <p:spPr>
          <a:xfrm>
            <a:off x="510020" y="1163781"/>
            <a:ext cx="1995055" cy="4530436"/>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1937E375-A8BD-E14B-1D70-94AC743DC7CE}"/>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7205" r="65761" b="10251"/>
          <a:stretch/>
        </p:blipFill>
        <p:spPr>
          <a:xfrm>
            <a:off x="3382674" y="1163781"/>
            <a:ext cx="2161308" cy="4530436"/>
          </a:xfrm>
          <a:prstGeom prst="rect">
            <a:avLst/>
          </a:prstGeom>
        </p:spPr>
      </p:pic>
      <p:pic>
        <p:nvPicPr>
          <p:cNvPr id="13" name="Picture 12" descr="A screenshot of a computer&#10;&#10;Description automatically generated">
            <a:extLst>
              <a:ext uri="{FF2B5EF4-FFF2-40B4-BE49-F238E27FC236}">
                <a16:creationId xmlns:a16="http://schemas.microsoft.com/office/drawing/2014/main" id="{F1B12E4E-5F97-EDD1-931B-E47A8B655B00}"/>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8749" r="65583" b="10251"/>
          <a:stretch/>
        </p:blipFill>
        <p:spPr>
          <a:xfrm>
            <a:off x="6421581" y="1163782"/>
            <a:ext cx="1995056" cy="4530437"/>
          </a:xfrm>
          <a:prstGeom prst="rect">
            <a:avLst/>
          </a:prstGeom>
        </p:spPr>
      </p:pic>
      <p:pic>
        <p:nvPicPr>
          <p:cNvPr id="15" name="Picture 14" descr="A screenshot of a computer&#10;&#10;Description automatically generated">
            <a:extLst>
              <a:ext uri="{FF2B5EF4-FFF2-40B4-BE49-F238E27FC236}">
                <a16:creationId xmlns:a16="http://schemas.microsoft.com/office/drawing/2014/main" id="{108F4E8D-8ACA-6718-6E2F-9DD0577B513A}"/>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8214" r="66118" b="10251"/>
          <a:stretch/>
        </p:blipFill>
        <p:spPr>
          <a:xfrm>
            <a:off x="9460488" y="1163781"/>
            <a:ext cx="1995056" cy="4530437"/>
          </a:xfrm>
          <a:prstGeom prst="rect">
            <a:avLst/>
          </a:prstGeom>
        </p:spPr>
      </p:pic>
    </p:spTree>
    <p:extLst>
      <p:ext uri="{BB962C8B-B14F-4D97-AF65-F5344CB8AC3E}">
        <p14:creationId xmlns:p14="http://schemas.microsoft.com/office/powerpoint/2010/main" val="28296636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1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Testing</a:t>
            </a:r>
          </a:p>
        </p:txBody>
      </p:sp>
      <p:sp>
        <p:nvSpPr>
          <p:cNvPr id="3" name="TextBox 2">
            <a:extLst>
              <a:ext uri="{FF2B5EF4-FFF2-40B4-BE49-F238E27FC236}">
                <a16:creationId xmlns:a16="http://schemas.microsoft.com/office/drawing/2014/main" id="{8631FA62-9505-558C-5891-4F6B01DA46DC}"/>
              </a:ext>
            </a:extLst>
          </p:cNvPr>
          <p:cNvSpPr txBox="1"/>
          <p:nvPr/>
        </p:nvSpPr>
        <p:spPr>
          <a:xfrm>
            <a:off x="355138" y="998196"/>
            <a:ext cx="11885848" cy="5478423"/>
          </a:xfrm>
          <a:prstGeom prst="rect">
            <a:avLst/>
          </a:prstGeom>
          <a:noFill/>
        </p:spPr>
        <p:txBody>
          <a:bodyPr wrap="square">
            <a:spAutoFit/>
          </a:bodyPr>
          <a:lstStyle/>
          <a:p>
            <a:pPr marL="285750" indent="-285750">
              <a:buFont typeface="Wingdings" panose="05000000000000000000" pitchFamily="2" charset="2"/>
              <a:buChar char="Ø"/>
            </a:pPr>
            <a:r>
              <a:rPr lang="en-US" sz="2000" b="1" dirty="0"/>
              <a:t>GUI testing</a:t>
            </a:r>
          </a:p>
          <a:p>
            <a:r>
              <a:rPr lang="en-US" dirty="0"/>
              <a:t>GUI testing in </a:t>
            </a:r>
            <a:r>
              <a:rPr lang="en-US" dirty="0" err="1"/>
              <a:t>MemoirMix</a:t>
            </a:r>
            <a:r>
              <a:rPr lang="en-US" dirty="0"/>
              <a:t> ensures the seamless functionality and visual coherence of the user interface. It verifies that dedicated sections for text and photos are visually integrated, and sentiment analysis indicators provide accurate visual cues reflecting the emotional tone of entries.</a:t>
            </a:r>
            <a:endParaRPr lang="en-US" sz="2000" b="1" dirty="0"/>
          </a:p>
          <a:p>
            <a:pPr marL="285750" indent="-285750">
              <a:buFont typeface="Wingdings" panose="05000000000000000000" pitchFamily="2" charset="2"/>
              <a:buChar char="§"/>
            </a:pPr>
            <a:r>
              <a:rPr lang="en-US" b="1" dirty="0"/>
              <a:t>Multimedia Integration: </a:t>
            </a:r>
            <a:r>
              <a:rPr lang="en-US" dirty="0"/>
              <a:t>Verified seamless blending of text and photos in journal entries.</a:t>
            </a:r>
          </a:p>
          <a:p>
            <a:pPr marL="285750" indent="-285750">
              <a:buFont typeface="Wingdings" panose="05000000000000000000" pitchFamily="2" charset="2"/>
              <a:buChar char="§"/>
            </a:pPr>
            <a:r>
              <a:rPr lang="en-US" b="1" dirty="0"/>
              <a:t>Sentiment Analysis Indicators: </a:t>
            </a:r>
            <a:r>
              <a:rPr lang="en-US" dirty="0"/>
              <a:t>Validated accurate display of emotional cues in entries.</a:t>
            </a:r>
          </a:p>
          <a:p>
            <a:pPr marL="285750" indent="-285750">
              <a:buFont typeface="Wingdings" panose="05000000000000000000" pitchFamily="2" charset="2"/>
              <a:buChar char="§"/>
            </a:pPr>
            <a:r>
              <a:rPr lang="en-US" b="1" dirty="0"/>
              <a:t>Consistency Across Screens:</a:t>
            </a:r>
            <a:r>
              <a:rPr lang="en-US" dirty="0"/>
              <a:t> Confirmed design principles uniformity across various screens.</a:t>
            </a:r>
          </a:p>
          <a:p>
            <a:pPr marL="285750" indent="-285750">
              <a:buFont typeface="Wingdings" panose="05000000000000000000" pitchFamily="2" charset="2"/>
              <a:buChar char="§"/>
            </a:pPr>
            <a:r>
              <a:rPr lang="en-US" b="1" dirty="0"/>
              <a:t>User Input Validation:</a:t>
            </a:r>
            <a:r>
              <a:rPr lang="en-US" dirty="0"/>
              <a:t> Validated proper handling of input for errors.</a:t>
            </a:r>
          </a:p>
          <a:p>
            <a:pPr marL="285750" indent="-285750">
              <a:buFont typeface="Wingdings" panose="05000000000000000000" pitchFamily="2" charset="2"/>
              <a:buChar char="§"/>
            </a:pPr>
            <a:r>
              <a:rPr lang="en-US" b="1" dirty="0"/>
              <a:t>Navigation and Interaction Flow: </a:t>
            </a:r>
            <a:r>
              <a:rPr lang="en-US" dirty="0"/>
              <a:t>Tested for seamless navigation between screens. </a:t>
            </a:r>
          </a:p>
          <a:p>
            <a:endParaRPr lang="en-US" sz="2000" b="1" dirty="0"/>
          </a:p>
          <a:p>
            <a:pPr marL="285750" indent="-285750">
              <a:buFont typeface="Wingdings" panose="05000000000000000000" pitchFamily="2" charset="2"/>
              <a:buChar char="Ø"/>
            </a:pPr>
            <a:r>
              <a:rPr lang="en-US" sz="2000" b="1" dirty="0"/>
              <a:t>Features testing</a:t>
            </a:r>
          </a:p>
          <a:p>
            <a:pPr marL="285750" indent="-285750">
              <a:buFont typeface="Wingdings" panose="05000000000000000000" pitchFamily="2" charset="2"/>
              <a:buChar char="§"/>
            </a:pPr>
            <a:r>
              <a:rPr lang="en-US" b="1" dirty="0"/>
              <a:t>Sentiment Analysis of Text:</a:t>
            </a:r>
            <a:r>
              <a:rPr lang="en-US" dirty="0"/>
              <a:t> Ensured accurate sentiment analysis results for textual entries, reflecting the emotional tone.</a:t>
            </a:r>
          </a:p>
          <a:p>
            <a:pPr marL="285750" indent="-285750">
              <a:buFont typeface="Wingdings" panose="05000000000000000000" pitchFamily="2" charset="2"/>
              <a:buChar char="§"/>
            </a:pPr>
            <a:r>
              <a:rPr lang="en-US" b="1" dirty="0"/>
              <a:t>Journaling Based on Date Using Calendar:</a:t>
            </a:r>
            <a:r>
              <a:rPr lang="en-US" dirty="0"/>
              <a:t> Validated the ability to create entries for specific dates using the calendar feature, facilitating organized and chronological journaling.</a:t>
            </a:r>
          </a:p>
          <a:p>
            <a:pPr marL="285750" indent="-285750">
              <a:buFont typeface="Wingdings" panose="05000000000000000000" pitchFamily="2" charset="2"/>
              <a:buChar char="§"/>
            </a:pPr>
            <a:r>
              <a:rPr lang="en-US" b="1" dirty="0"/>
              <a:t>Adding Images to Journals: </a:t>
            </a:r>
            <a:r>
              <a:rPr lang="en-US" dirty="0"/>
              <a:t>Tested the functionality to seamlessly add images to journal entries, enhancing the visual richness of the digital memoir.</a:t>
            </a:r>
          </a:p>
          <a:p>
            <a:pPr marL="285750" indent="-285750">
              <a:buFont typeface="Wingdings" panose="05000000000000000000" pitchFamily="2" charset="2"/>
              <a:buChar char="§"/>
            </a:pPr>
            <a:r>
              <a:rPr lang="en-US" b="1" dirty="0"/>
              <a:t>Displaying Previous Journal Entries:</a:t>
            </a:r>
            <a:r>
              <a:rPr lang="en-US" dirty="0"/>
              <a:t> Confirmed the retrieval and display of past journal entries based on the user account, enabling users to revisit and reflect on their documented experiences.</a:t>
            </a:r>
          </a:p>
          <a:p>
            <a:endParaRPr lang="en-IN" sz="2000" b="1" dirty="0"/>
          </a:p>
        </p:txBody>
      </p:sp>
    </p:spTree>
    <p:extLst>
      <p:ext uri="{BB962C8B-B14F-4D97-AF65-F5344CB8AC3E}">
        <p14:creationId xmlns:p14="http://schemas.microsoft.com/office/powerpoint/2010/main" val="229086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8" end="8"/>
                                            </p:txEl>
                                          </p:spTgt>
                                        </p:tgtEl>
                                        <p:attrNameLst>
                                          <p:attrName>style.visibility</p:attrName>
                                        </p:attrNameLst>
                                      </p:cBhvr>
                                      <p:to>
                                        <p:strVal val="visible"/>
                                      </p:to>
                                    </p:set>
                                    <p:animEffect transition="in" filter="fade">
                                      <p:cBhvr>
                                        <p:cTn id="12" dur="500"/>
                                        <p:tgtEl>
                                          <p:spTgt spid="3">
                                            <p:txEl>
                                              <p:pRg st="8" end="8"/>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9" end="9"/>
                                            </p:txEl>
                                          </p:spTgt>
                                        </p:tgtEl>
                                        <p:attrNameLst>
                                          <p:attrName>style.visibility</p:attrName>
                                        </p:attrNameLst>
                                      </p:cBhvr>
                                      <p:to>
                                        <p:strVal val="visible"/>
                                      </p:to>
                                    </p:set>
                                    <p:animEffect transition="in" filter="fade">
                                      <p:cBhvr>
                                        <p:cTn id="17" dur="500"/>
                                        <p:tgtEl>
                                          <p:spTgt spid="3">
                                            <p:txEl>
                                              <p:pRg st="9" end="9"/>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10" end="10"/>
                                            </p:txEl>
                                          </p:spTgt>
                                        </p:tgtEl>
                                        <p:attrNameLst>
                                          <p:attrName>style.visibility</p:attrName>
                                        </p:attrNameLst>
                                      </p:cBhvr>
                                      <p:to>
                                        <p:strVal val="visible"/>
                                      </p:to>
                                    </p:set>
                                    <p:animEffect transition="in" filter="fade">
                                      <p:cBhvr>
                                        <p:cTn id="22" dur="500"/>
                                        <p:tgtEl>
                                          <p:spTgt spid="3">
                                            <p:txEl>
                                              <p:pRg st="10" end="1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11" end="11"/>
                                            </p:txEl>
                                          </p:spTgt>
                                        </p:tgtEl>
                                        <p:attrNameLst>
                                          <p:attrName>style.visibility</p:attrName>
                                        </p:attrNameLst>
                                      </p:cBhvr>
                                      <p:to>
                                        <p:strVal val="visible"/>
                                      </p:to>
                                    </p:set>
                                    <p:animEffect transition="in" filter="fade">
                                      <p:cBhvr>
                                        <p:cTn id="27" dur="500"/>
                                        <p:tgtEl>
                                          <p:spTgt spid="3">
                                            <p:txEl>
                                              <p:pRg st="11" end="1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12" end="12"/>
                                            </p:txEl>
                                          </p:spTgt>
                                        </p:tgtEl>
                                        <p:attrNameLst>
                                          <p:attrName>style.visibility</p:attrName>
                                        </p:attrNameLst>
                                      </p:cBhvr>
                                      <p:to>
                                        <p:strVal val="visible"/>
                                      </p:to>
                                    </p:set>
                                    <p:animEffect transition="in" filter="fade">
                                      <p:cBhvr>
                                        <p:cTn id="32" dur="500"/>
                                        <p:tgtEl>
                                          <p:spTgt spid="3">
                                            <p:txEl>
                                              <p:pRg st="12" end="1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1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Dissemination</a:t>
            </a:r>
          </a:p>
        </p:txBody>
      </p:sp>
      <p:sp>
        <p:nvSpPr>
          <p:cNvPr id="3" name="TextBox 2">
            <a:extLst>
              <a:ext uri="{FF2B5EF4-FFF2-40B4-BE49-F238E27FC236}">
                <a16:creationId xmlns:a16="http://schemas.microsoft.com/office/drawing/2014/main" id="{3AE4E7DB-311A-C241-5F23-2DFE966326E9}"/>
              </a:ext>
            </a:extLst>
          </p:cNvPr>
          <p:cNvSpPr txBox="1"/>
          <p:nvPr/>
        </p:nvSpPr>
        <p:spPr>
          <a:xfrm>
            <a:off x="273496" y="700578"/>
            <a:ext cx="11918504" cy="954107"/>
          </a:xfrm>
          <a:prstGeom prst="rect">
            <a:avLst/>
          </a:prstGeom>
          <a:noFill/>
        </p:spPr>
        <p:txBody>
          <a:bodyPr wrap="square">
            <a:spAutoFit/>
          </a:bodyPr>
          <a:lstStyle/>
          <a:p>
            <a:r>
              <a:rPr lang="en-US" sz="2000" b="1" dirty="0"/>
              <a:t>To scientific community</a:t>
            </a:r>
            <a:br>
              <a:rPr lang="en-US" sz="2000" b="1" dirty="0"/>
            </a:br>
            <a:r>
              <a:rPr lang="en-US" dirty="0" err="1"/>
              <a:t>MemoirMix's</a:t>
            </a:r>
            <a:r>
              <a:rPr lang="en-US" dirty="0"/>
              <a:t> findings and development process will be open source and shared publicly, contributing to the academic community's understanding of iOS mobile application design.</a:t>
            </a:r>
            <a:endParaRPr lang="en-IN" sz="2000" b="1" dirty="0"/>
          </a:p>
        </p:txBody>
      </p:sp>
      <p:sp>
        <p:nvSpPr>
          <p:cNvPr id="4" name="TextBox 3">
            <a:extLst>
              <a:ext uri="{FF2B5EF4-FFF2-40B4-BE49-F238E27FC236}">
                <a16:creationId xmlns:a16="http://schemas.microsoft.com/office/drawing/2014/main" id="{F80C50C6-1C9B-E2E3-76CF-40A6BCC43DFF}"/>
              </a:ext>
            </a:extLst>
          </p:cNvPr>
          <p:cNvSpPr txBox="1"/>
          <p:nvPr/>
        </p:nvSpPr>
        <p:spPr>
          <a:xfrm>
            <a:off x="273496" y="1613922"/>
            <a:ext cx="11918504" cy="954107"/>
          </a:xfrm>
          <a:prstGeom prst="rect">
            <a:avLst/>
          </a:prstGeom>
          <a:noFill/>
        </p:spPr>
        <p:txBody>
          <a:bodyPr wrap="square">
            <a:spAutoFit/>
          </a:bodyPr>
          <a:lstStyle/>
          <a:p>
            <a:r>
              <a:rPr lang="en-US" sz="2000" b="1" dirty="0"/>
              <a:t>Publicizing</a:t>
            </a:r>
            <a:br>
              <a:rPr lang="en-US" sz="2000" b="1" dirty="0"/>
            </a:br>
            <a:r>
              <a:rPr lang="en-US" dirty="0" err="1"/>
              <a:t>Publicizing</a:t>
            </a:r>
            <a:r>
              <a:rPr lang="en-US" dirty="0"/>
              <a:t> efforts will focus on social media channels and student forums, to showcase </a:t>
            </a:r>
            <a:r>
              <a:rPr lang="en-US" dirty="0" err="1"/>
              <a:t>MemoirMix's</a:t>
            </a:r>
            <a:r>
              <a:rPr lang="en-US" dirty="0"/>
              <a:t> capabilities and garner support and feedback.</a:t>
            </a:r>
            <a:endParaRPr lang="en-IN" sz="2000" b="1" dirty="0"/>
          </a:p>
        </p:txBody>
      </p:sp>
      <p:sp>
        <p:nvSpPr>
          <p:cNvPr id="5" name="TextBox 4">
            <a:extLst>
              <a:ext uri="{FF2B5EF4-FFF2-40B4-BE49-F238E27FC236}">
                <a16:creationId xmlns:a16="http://schemas.microsoft.com/office/drawing/2014/main" id="{C1C4FFA8-E8DB-E3D7-7701-A5809339A7D8}"/>
              </a:ext>
            </a:extLst>
          </p:cNvPr>
          <p:cNvSpPr txBox="1"/>
          <p:nvPr/>
        </p:nvSpPr>
        <p:spPr>
          <a:xfrm>
            <a:off x="273496" y="3429000"/>
            <a:ext cx="11918504" cy="954107"/>
          </a:xfrm>
          <a:prstGeom prst="rect">
            <a:avLst/>
          </a:prstGeom>
          <a:noFill/>
        </p:spPr>
        <p:txBody>
          <a:bodyPr wrap="square">
            <a:spAutoFit/>
          </a:bodyPr>
          <a:lstStyle/>
          <a:p>
            <a:r>
              <a:rPr lang="en-US" sz="2000" b="1" dirty="0"/>
              <a:t>IP</a:t>
            </a:r>
            <a:br>
              <a:rPr lang="en-US" sz="2000" b="1" dirty="0"/>
            </a:br>
            <a:r>
              <a:rPr lang="en-US" dirty="0"/>
              <a:t>Given its academic nature, </a:t>
            </a:r>
            <a:r>
              <a:rPr lang="en-US" dirty="0" err="1"/>
              <a:t>MemoirMix's</a:t>
            </a:r>
            <a:r>
              <a:rPr lang="en-US" dirty="0"/>
              <a:t> intellectual property will be documented ensuring proper attribution and acknowledgment for the project contributors.</a:t>
            </a:r>
            <a:endParaRPr lang="en-IN" sz="2000" b="1" dirty="0"/>
          </a:p>
        </p:txBody>
      </p:sp>
      <p:sp>
        <p:nvSpPr>
          <p:cNvPr id="6" name="TextBox 5">
            <a:extLst>
              <a:ext uri="{FF2B5EF4-FFF2-40B4-BE49-F238E27FC236}">
                <a16:creationId xmlns:a16="http://schemas.microsoft.com/office/drawing/2014/main" id="{E044A3C0-41FB-401B-C11E-B24C1E3870C4}"/>
              </a:ext>
            </a:extLst>
          </p:cNvPr>
          <p:cNvSpPr txBox="1"/>
          <p:nvPr/>
        </p:nvSpPr>
        <p:spPr>
          <a:xfrm>
            <a:off x="273496" y="2518534"/>
            <a:ext cx="11918504" cy="954107"/>
          </a:xfrm>
          <a:prstGeom prst="rect">
            <a:avLst/>
          </a:prstGeom>
          <a:noFill/>
        </p:spPr>
        <p:txBody>
          <a:bodyPr wrap="square">
            <a:spAutoFit/>
          </a:bodyPr>
          <a:lstStyle/>
          <a:p>
            <a:r>
              <a:rPr lang="en-US" sz="2000" b="1" dirty="0"/>
              <a:t>Target audience</a:t>
            </a:r>
            <a:br>
              <a:rPr lang="en-US" sz="2000" b="1" dirty="0"/>
            </a:br>
            <a:r>
              <a:rPr lang="en-US" dirty="0"/>
              <a:t>The primary target audience includes anyone seeking an engaging journaling experience. This encompasses individuals from various age groups, professions, and backgrounds who value documenting and reliving their personal stories.</a:t>
            </a:r>
            <a:endParaRPr lang="en-IN" sz="2000" b="1" dirty="0"/>
          </a:p>
        </p:txBody>
      </p:sp>
      <p:sp>
        <p:nvSpPr>
          <p:cNvPr id="8" name="TextBox 7">
            <a:extLst>
              <a:ext uri="{FF2B5EF4-FFF2-40B4-BE49-F238E27FC236}">
                <a16:creationId xmlns:a16="http://schemas.microsoft.com/office/drawing/2014/main" id="{20FCB99F-B236-B135-B826-331639E80EB3}"/>
              </a:ext>
            </a:extLst>
          </p:cNvPr>
          <p:cNvSpPr txBox="1"/>
          <p:nvPr/>
        </p:nvSpPr>
        <p:spPr>
          <a:xfrm>
            <a:off x="273496" y="4369139"/>
            <a:ext cx="11918504" cy="954107"/>
          </a:xfrm>
          <a:prstGeom prst="rect">
            <a:avLst/>
          </a:prstGeom>
          <a:noFill/>
        </p:spPr>
        <p:txBody>
          <a:bodyPr wrap="square">
            <a:spAutoFit/>
          </a:bodyPr>
          <a:lstStyle/>
          <a:p>
            <a:r>
              <a:rPr lang="en-US" sz="2000" b="1" dirty="0"/>
              <a:t>Commercialization</a:t>
            </a:r>
            <a:br>
              <a:rPr lang="en-US" sz="2000" b="1" dirty="0"/>
            </a:br>
            <a:r>
              <a:rPr lang="en-US" dirty="0"/>
              <a:t>While commercialization isn't the primary goal, </a:t>
            </a:r>
            <a:r>
              <a:rPr lang="en-US" dirty="0" err="1"/>
              <a:t>MemoirMix</a:t>
            </a:r>
            <a:r>
              <a:rPr lang="en-US" dirty="0"/>
              <a:t> will be open-sourced for sharing and learning purposes, promoting collaboration and knowledge exchange within the academic realm.</a:t>
            </a:r>
            <a:endParaRPr lang="en-IN" sz="2000" b="1" dirty="0"/>
          </a:p>
        </p:txBody>
      </p:sp>
      <p:sp>
        <p:nvSpPr>
          <p:cNvPr id="10" name="TextBox 9">
            <a:extLst>
              <a:ext uri="{FF2B5EF4-FFF2-40B4-BE49-F238E27FC236}">
                <a16:creationId xmlns:a16="http://schemas.microsoft.com/office/drawing/2014/main" id="{B4F6C9B8-634E-44E5-79C4-132809C0BFCB}"/>
              </a:ext>
            </a:extLst>
          </p:cNvPr>
          <p:cNvSpPr txBox="1"/>
          <p:nvPr/>
        </p:nvSpPr>
        <p:spPr>
          <a:xfrm>
            <a:off x="273496" y="5339411"/>
            <a:ext cx="11918504" cy="954107"/>
          </a:xfrm>
          <a:prstGeom prst="rect">
            <a:avLst/>
          </a:prstGeom>
          <a:noFill/>
        </p:spPr>
        <p:txBody>
          <a:bodyPr wrap="square">
            <a:spAutoFit/>
          </a:bodyPr>
          <a:lstStyle/>
          <a:p>
            <a:r>
              <a:rPr lang="en-US" sz="2000" b="1" dirty="0"/>
              <a:t>TRL achieved</a:t>
            </a:r>
            <a:br>
              <a:rPr lang="en-US" sz="2000" b="1" dirty="0"/>
            </a:br>
            <a:r>
              <a:rPr lang="en-US" dirty="0"/>
              <a:t>The achieved Technology Readiness Level for </a:t>
            </a:r>
            <a:r>
              <a:rPr lang="en-US" dirty="0" err="1"/>
              <a:t>MemoirMix</a:t>
            </a:r>
            <a:r>
              <a:rPr lang="en-US" dirty="0"/>
              <a:t> is at level 4 i.e. Technology Validated in Lab, providing a functional app for testing and learning. Future developments may involve refining features based on user feedback.</a:t>
            </a:r>
            <a:endParaRPr lang="en-IN" sz="2000" b="1" dirty="0"/>
          </a:p>
        </p:txBody>
      </p:sp>
    </p:spTree>
    <p:extLst>
      <p:ext uri="{BB962C8B-B14F-4D97-AF65-F5344CB8AC3E}">
        <p14:creationId xmlns:p14="http://schemas.microsoft.com/office/powerpoint/2010/main" val="2897751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0" end="0"/>
                                            </p:txEl>
                                          </p:spTgt>
                                        </p:tgtEl>
                                        <p:attrNameLst>
                                          <p:attrName>style.visibility</p:attrName>
                                        </p:attrNameLst>
                                      </p:cBhvr>
                                      <p:to>
                                        <p:strVal val="visible"/>
                                      </p:to>
                                    </p:set>
                                    <p:animEffect transition="in" filter="fade">
                                      <p:cBhvr>
                                        <p:cTn id="12" dur="500"/>
                                        <p:tgtEl>
                                          <p:spTgt spid="4">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0" end="0"/>
                                            </p:txEl>
                                          </p:spTgt>
                                        </p:tgtEl>
                                        <p:attrNameLst>
                                          <p:attrName>style.visibility</p:attrName>
                                        </p:attrNameLst>
                                      </p:cBhvr>
                                      <p:to>
                                        <p:strVal val="visible"/>
                                      </p:to>
                                    </p:set>
                                    <p:animEffect transition="in" filter="fade">
                                      <p:cBhvr>
                                        <p:cTn id="17" dur="500"/>
                                        <p:tgtEl>
                                          <p:spTgt spid="5">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0" end="0"/>
                                            </p:txEl>
                                          </p:spTgt>
                                        </p:tgtEl>
                                        <p:attrNameLst>
                                          <p:attrName>style.visibility</p:attrName>
                                        </p:attrNameLst>
                                      </p:cBhvr>
                                      <p:to>
                                        <p:strVal val="visible"/>
                                      </p:to>
                                    </p:set>
                                    <p:animEffect transition="in" filter="fade">
                                      <p:cBhvr>
                                        <p:cTn id="22" dur="500"/>
                                        <p:tgtEl>
                                          <p:spTgt spid="6">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animEffect transition="in" filter="fade">
                                      <p:cBhvr>
                                        <p:cTn id="27" dur="500"/>
                                        <p:tgtEl>
                                          <p:spTgt spid="8">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0">
                                            <p:txEl>
                                              <p:pRg st="0" end="0"/>
                                            </p:txEl>
                                          </p:spTgt>
                                        </p:tgtEl>
                                        <p:attrNameLst>
                                          <p:attrName>style.visibility</p:attrName>
                                        </p:attrNameLst>
                                      </p:cBhvr>
                                      <p:to>
                                        <p:strVal val="visible"/>
                                      </p:to>
                                    </p:set>
                                    <p:animEffect transition="in" filter="fade">
                                      <p:cBhvr>
                                        <p:cTn id="32"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1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Conclusion and future scope</a:t>
            </a:r>
          </a:p>
        </p:txBody>
      </p:sp>
      <p:sp>
        <p:nvSpPr>
          <p:cNvPr id="4" name="TextBox 3">
            <a:extLst>
              <a:ext uri="{FF2B5EF4-FFF2-40B4-BE49-F238E27FC236}">
                <a16:creationId xmlns:a16="http://schemas.microsoft.com/office/drawing/2014/main" id="{BD27743D-BF70-DE4E-33E9-9EABE2664D0C}"/>
              </a:ext>
            </a:extLst>
          </p:cNvPr>
          <p:cNvSpPr txBox="1"/>
          <p:nvPr/>
        </p:nvSpPr>
        <p:spPr>
          <a:xfrm>
            <a:off x="186752" y="879401"/>
            <a:ext cx="11637818" cy="5355312"/>
          </a:xfrm>
          <a:prstGeom prst="rect">
            <a:avLst/>
          </a:prstGeom>
          <a:noFill/>
        </p:spPr>
        <p:txBody>
          <a:bodyPr wrap="square">
            <a:spAutoFit/>
          </a:bodyPr>
          <a:lstStyle/>
          <a:p>
            <a:r>
              <a:rPr lang="en-IN" b="0" i="0" dirty="0" err="1">
                <a:effectLst/>
                <a:latin typeface="Söhne"/>
              </a:rPr>
              <a:t>MemoirMix</a:t>
            </a:r>
            <a:r>
              <a:rPr lang="en-IN" b="0" i="0" dirty="0">
                <a:effectLst/>
                <a:latin typeface="Söhne"/>
              </a:rPr>
              <a:t> represents a significant advancement in the realm of digital journaling, addressing the limitations of traditional text-based methods. By integrating photos and text entries with sophisticated sentiment analysis, </a:t>
            </a:r>
            <a:r>
              <a:rPr lang="en-IN" b="0" i="0" dirty="0" err="1">
                <a:effectLst/>
                <a:latin typeface="Söhne"/>
              </a:rPr>
              <a:t>MemoirMix</a:t>
            </a:r>
            <a:r>
              <a:rPr lang="en-IN" b="0" i="0" dirty="0">
                <a:effectLst/>
                <a:latin typeface="Söhne"/>
              </a:rPr>
              <a:t> offers a more holistic and emotionally rich journaling experience. This innovative approach successfully bridges the gap between mere memory documentation and emotional resonance, providing users with a platform that is both engaging and deeply reflective of their personal experiences.</a:t>
            </a:r>
          </a:p>
          <a:p>
            <a:endParaRPr lang="en-IN" dirty="0">
              <a:latin typeface="Söhne"/>
            </a:endParaRPr>
          </a:p>
          <a:p>
            <a:r>
              <a:rPr lang="en-IN" b="1" dirty="0">
                <a:effectLst/>
              </a:rPr>
              <a:t>Future Scope:</a:t>
            </a:r>
          </a:p>
          <a:p>
            <a:pPr marL="285750" indent="-285750">
              <a:buFont typeface="Arial" panose="020B0604020202020204" pitchFamily="34" charset="0"/>
              <a:buChar char="•"/>
            </a:pPr>
            <a:r>
              <a:rPr lang="en-IN" i="0" dirty="0">
                <a:effectLst/>
                <a:latin typeface="Söhne"/>
              </a:rPr>
              <a:t> </a:t>
            </a:r>
            <a:r>
              <a:rPr lang="en-IN" b="1" i="0" dirty="0">
                <a:effectLst/>
                <a:latin typeface="Söhne"/>
              </a:rPr>
              <a:t>Advanced AI Integration</a:t>
            </a:r>
            <a:r>
              <a:rPr lang="en-IN" b="0" i="0" dirty="0">
                <a:effectLst/>
                <a:latin typeface="Söhne"/>
              </a:rPr>
              <a:t>: Future versions of </a:t>
            </a:r>
            <a:r>
              <a:rPr lang="en-IN" b="0" i="0" dirty="0" err="1">
                <a:effectLst/>
                <a:latin typeface="Söhne"/>
              </a:rPr>
              <a:t>MemoirMix</a:t>
            </a:r>
            <a:r>
              <a:rPr lang="en-IN" b="0" i="0" dirty="0">
                <a:effectLst/>
                <a:latin typeface="Söhne"/>
              </a:rPr>
              <a:t> could incorporate more advanced AI capabilities, such as natural language processing and machine learning, to offer even more personalized and insightful sentiment analyses.</a:t>
            </a:r>
          </a:p>
          <a:p>
            <a:pPr marL="285750" indent="-285750">
              <a:buFont typeface="Arial" panose="020B0604020202020204" pitchFamily="34" charset="0"/>
              <a:buChar char="•"/>
            </a:pPr>
            <a:endParaRPr lang="en-IN" b="0" i="0" dirty="0">
              <a:effectLst/>
              <a:latin typeface="Söhne"/>
            </a:endParaRPr>
          </a:p>
          <a:p>
            <a:pPr marL="285750" indent="-285750">
              <a:buFont typeface="Arial" panose="020B0604020202020204" pitchFamily="34" charset="0"/>
              <a:buChar char="•"/>
            </a:pPr>
            <a:r>
              <a:rPr lang="en-IN" dirty="0">
                <a:latin typeface="Söhne"/>
              </a:rPr>
              <a:t> </a:t>
            </a:r>
            <a:r>
              <a:rPr lang="en-IN" b="1" i="0" dirty="0">
                <a:effectLst/>
                <a:latin typeface="Söhne"/>
              </a:rPr>
              <a:t>Social Sharing Features</a:t>
            </a:r>
            <a:r>
              <a:rPr lang="en-IN" b="0" i="0" dirty="0">
                <a:effectLst/>
                <a:latin typeface="Söhne"/>
              </a:rPr>
              <a:t>: Integrating social features would enable users to share selected memories with friends or family, creating a shared digital memoir experience.</a:t>
            </a:r>
          </a:p>
          <a:p>
            <a:pPr marL="285750" indent="-285750">
              <a:buFont typeface="Arial" panose="020B0604020202020204" pitchFamily="34" charset="0"/>
              <a:buChar char="•"/>
            </a:pPr>
            <a:endParaRPr lang="en-IN" dirty="0">
              <a:latin typeface="Söhne"/>
            </a:endParaRPr>
          </a:p>
          <a:p>
            <a:pPr marL="285750" indent="-285750">
              <a:buFont typeface="Arial" panose="020B0604020202020204" pitchFamily="34" charset="0"/>
              <a:buChar char="•"/>
            </a:pPr>
            <a:r>
              <a:rPr lang="en-IN" b="1" i="0" dirty="0">
                <a:effectLst/>
                <a:latin typeface="Söhne"/>
              </a:rPr>
              <a:t>Cross-Platform Accessibility</a:t>
            </a:r>
            <a:r>
              <a:rPr lang="en-IN" b="0" i="0" dirty="0">
                <a:effectLst/>
                <a:latin typeface="Söhne"/>
              </a:rPr>
              <a:t>: Expanding </a:t>
            </a:r>
            <a:r>
              <a:rPr lang="en-IN" b="0" i="0" dirty="0" err="1">
                <a:effectLst/>
                <a:latin typeface="Söhne"/>
              </a:rPr>
              <a:t>MemoirMix</a:t>
            </a:r>
            <a:r>
              <a:rPr lang="en-IN" b="0" i="0" dirty="0">
                <a:effectLst/>
                <a:latin typeface="Söhne"/>
              </a:rPr>
              <a:t> to other platforms like Android or web-based interfaces. This would allow a broader user base to access the app, not limiting it to iOS users only.</a:t>
            </a:r>
          </a:p>
          <a:p>
            <a:pPr marL="285750" indent="-285750">
              <a:buFont typeface="Arial" panose="020B0604020202020204" pitchFamily="34" charset="0"/>
              <a:buChar char="•"/>
            </a:pPr>
            <a:endParaRPr lang="en-IN" dirty="0">
              <a:latin typeface="Söhne"/>
            </a:endParaRPr>
          </a:p>
          <a:p>
            <a:pPr marL="285750" indent="-285750">
              <a:buFont typeface="Arial" panose="020B0604020202020204" pitchFamily="34" charset="0"/>
              <a:buChar char="•"/>
            </a:pPr>
            <a:r>
              <a:rPr lang="en-IN" b="1" i="0" dirty="0">
                <a:effectLst/>
                <a:latin typeface="Söhne"/>
              </a:rPr>
              <a:t>Customizable User Interface</a:t>
            </a:r>
            <a:r>
              <a:rPr lang="en-IN" b="0" i="0" dirty="0">
                <a:effectLst/>
                <a:latin typeface="Söhne"/>
              </a:rPr>
              <a:t>: Allowing users to customize the appearance of the app, such as themes or layout changes, to personalize their journaling experience.</a:t>
            </a:r>
          </a:p>
          <a:p>
            <a:endParaRPr lang="en-US" dirty="0"/>
          </a:p>
        </p:txBody>
      </p:sp>
    </p:spTree>
    <p:extLst>
      <p:ext uri="{BB962C8B-B14F-4D97-AF65-F5344CB8AC3E}">
        <p14:creationId xmlns:p14="http://schemas.microsoft.com/office/powerpoint/2010/main" val="21614461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1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References</a:t>
            </a:r>
          </a:p>
        </p:txBody>
      </p:sp>
      <p:sp>
        <p:nvSpPr>
          <p:cNvPr id="5" name="TextBox 4">
            <a:extLst>
              <a:ext uri="{FF2B5EF4-FFF2-40B4-BE49-F238E27FC236}">
                <a16:creationId xmlns:a16="http://schemas.microsoft.com/office/drawing/2014/main" id="{6A6CEC7E-8332-644D-48AB-5B3E9EFE03F6}"/>
              </a:ext>
            </a:extLst>
          </p:cNvPr>
          <p:cNvSpPr txBox="1"/>
          <p:nvPr/>
        </p:nvSpPr>
        <p:spPr>
          <a:xfrm>
            <a:off x="158750" y="966715"/>
            <a:ext cx="12033250" cy="5324535"/>
          </a:xfrm>
          <a:prstGeom prst="rect">
            <a:avLst/>
          </a:prstGeom>
          <a:noFill/>
        </p:spPr>
        <p:txBody>
          <a:bodyPr wrap="square">
            <a:spAutoFit/>
          </a:bodyPr>
          <a:lstStyle/>
          <a:p>
            <a:pPr marL="457200" indent="-457200">
              <a:buFont typeface="+mj-lt"/>
              <a:buAutoNum type="arabicParenR"/>
            </a:pPr>
            <a:r>
              <a:rPr lang="en-US" sz="2000" dirty="0"/>
              <a:t>Inc., A. (no date) IOS 17, Apple Developer. Available at: https://developer.apple.com/ios/ (Accessed: 11 November 2023). </a:t>
            </a:r>
          </a:p>
          <a:p>
            <a:pPr marL="457200" indent="-457200">
              <a:buFont typeface="+mj-lt"/>
              <a:buAutoNum type="arabicParenR"/>
            </a:pPr>
            <a:endParaRPr lang="en-US" sz="2000" dirty="0"/>
          </a:p>
          <a:p>
            <a:pPr marL="457200" indent="-457200">
              <a:buFont typeface="+mj-lt"/>
              <a:buAutoNum type="arabicParenR"/>
            </a:pPr>
            <a:r>
              <a:rPr lang="en-US" sz="2000" dirty="0" err="1"/>
              <a:t>Lassoff</a:t>
            </a:r>
            <a:r>
              <a:rPr lang="en-US" sz="2000" dirty="0"/>
              <a:t>, M. and </a:t>
            </a:r>
            <a:r>
              <a:rPr lang="en-US" sz="2000" dirty="0" err="1"/>
              <a:t>Stachowitz</a:t>
            </a:r>
            <a:r>
              <a:rPr lang="en-US" sz="2000" dirty="0"/>
              <a:t>, T. (2014) Swift fundamentals: The language of IOS development. Vernon, CT: </a:t>
            </a:r>
            <a:r>
              <a:rPr lang="en-US" sz="2000" dirty="0" err="1"/>
              <a:t>Learntoprogram</a:t>
            </a:r>
            <a:r>
              <a:rPr lang="en-US" sz="2000" dirty="0"/>
              <a:t>. </a:t>
            </a:r>
          </a:p>
          <a:p>
            <a:pPr marL="457200" indent="-457200">
              <a:buFont typeface="+mj-lt"/>
              <a:buAutoNum type="arabicParenR"/>
            </a:pPr>
            <a:endParaRPr lang="en-US" sz="2000" dirty="0">
              <a:effectLst/>
            </a:endParaRPr>
          </a:p>
          <a:p>
            <a:pPr marL="457200" indent="-457200">
              <a:buFont typeface="+mj-lt"/>
              <a:buAutoNum type="arabicParenR"/>
            </a:pPr>
            <a:r>
              <a:rPr lang="en-US" sz="2000" dirty="0">
                <a:effectLst/>
              </a:rPr>
              <a:t>Getting started with Core Data tutorial (no date) kodeco.com. Available at: https://www.kodeco.com/7569-getting-started-with-core-data-tutorial (Accessed: 26 November 2023). </a:t>
            </a:r>
          </a:p>
          <a:p>
            <a:pPr marL="457200" indent="-457200">
              <a:buFont typeface="+mj-lt"/>
              <a:buAutoNum type="arabicParenR"/>
            </a:pPr>
            <a:endParaRPr lang="en-US" sz="2000" dirty="0"/>
          </a:p>
          <a:p>
            <a:pPr marL="457200" indent="-457200">
              <a:buFont typeface="+mj-lt"/>
              <a:buAutoNum type="arabicParenR"/>
            </a:pPr>
            <a:r>
              <a:rPr lang="en-US" sz="2000" i="1" dirty="0">
                <a:effectLst/>
              </a:rPr>
              <a:t>Google</a:t>
            </a:r>
            <a:r>
              <a:rPr lang="en-US" sz="2000" dirty="0">
                <a:effectLst/>
              </a:rPr>
              <a:t>. Available at: https://firebase.google.com/ (Accessed: 26 November 2023). </a:t>
            </a:r>
          </a:p>
          <a:p>
            <a:pPr marL="457200" indent="-457200">
              <a:buFont typeface="+mj-lt"/>
              <a:buAutoNum type="arabicParenR"/>
            </a:pPr>
            <a:endParaRPr lang="en-US" sz="2000" dirty="0"/>
          </a:p>
          <a:p>
            <a:pPr marL="457200" indent="-457200">
              <a:buFont typeface="+mj-lt"/>
              <a:buAutoNum type="arabicParenR"/>
            </a:pPr>
            <a:r>
              <a:rPr lang="en-US" sz="2000" dirty="0">
                <a:effectLst/>
              </a:rPr>
              <a:t>Team, T. (2023) </a:t>
            </a:r>
            <a:r>
              <a:rPr lang="en-US" sz="2000" i="1" dirty="0">
                <a:effectLst/>
              </a:rPr>
              <a:t>Swift sentiment analysis app - where words speak louder than actions!</a:t>
            </a:r>
            <a:r>
              <a:rPr lang="en-US" sz="2000" dirty="0">
                <a:effectLst/>
              </a:rPr>
              <a:t>, </a:t>
            </a:r>
            <a:r>
              <a:rPr lang="en-US" sz="2000" i="1" dirty="0" err="1">
                <a:effectLst/>
              </a:rPr>
              <a:t>TechVidvan</a:t>
            </a:r>
            <a:r>
              <a:rPr lang="en-US" sz="2000" dirty="0">
                <a:effectLst/>
              </a:rPr>
              <a:t>. Available at: https://techvidvan.com/tutorials/swift-sentiment-analysis-app/ (Accessed: 26 November 2023). </a:t>
            </a:r>
          </a:p>
          <a:p>
            <a:endParaRPr lang="en-US" sz="2000" dirty="0"/>
          </a:p>
          <a:p>
            <a:pPr marL="457200" indent="-457200">
              <a:buFont typeface="+mj-lt"/>
              <a:buAutoNum type="arabicParenR"/>
            </a:pPr>
            <a:endParaRPr lang="en-US" sz="2000" dirty="0">
              <a:effectLst/>
            </a:endParaRPr>
          </a:p>
          <a:p>
            <a:pPr marL="457200" indent="-457200">
              <a:buFont typeface="+mj-lt"/>
              <a:buAutoNum type="arabicParenR"/>
            </a:pPr>
            <a:endParaRPr lang="en-US" sz="2000" dirty="0">
              <a:effectLst/>
            </a:endParaRPr>
          </a:p>
          <a:p>
            <a:pPr marL="457200" indent="-457200">
              <a:buFont typeface="+mj-lt"/>
              <a:buAutoNum type="arabicParenR"/>
            </a:pPr>
            <a:endParaRPr lang="en-US" sz="2000" dirty="0"/>
          </a:p>
        </p:txBody>
      </p:sp>
    </p:spTree>
    <p:extLst>
      <p:ext uri="{BB962C8B-B14F-4D97-AF65-F5344CB8AC3E}">
        <p14:creationId xmlns:p14="http://schemas.microsoft.com/office/powerpoint/2010/main" val="22586088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graphicFrame>
        <p:nvGraphicFramePr>
          <p:cNvPr id="3" name="Diagram 2">
            <a:extLst>
              <a:ext uri="{FF2B5EF4-FFF2-40B4-BE49-F238E27FC236}">
                <a16:creationId xmlns:a16="http://schemas.microsoft.com/office/drawing/2014/main" id="{A0FD040A-2113-5A67-C202-2BB369C4D860}"/>
              </a:ext>
            </a:extLst>
          </p:cNvPr>
          <p:cNvGraphicFramePr/>
          <p:nvPr>
            <p:extLst>
              <p:ext uri="{D42A27DB-BD31-4B8C-83A1-F6EECF244321}">
                <p14:modId xmlns:p14="http://schemas.microsoft.com/office/powerpoint/2010/main" val="1229591606"/>
              </p:ext>
            </p:extLst>
          </p:nvPr>
        </p:nvGraphicFramePr>
        <p:xfrm>
          <a:off x="-10922" y="48986"/>
          <a:ext cx="12192000" cy="54669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extBox 1">
            <a:extLst>
              <a:ext uri="{FF2B5EF4-FFF2-40B4-BE49-F238E27FC236}">
                <a16:creationId xmlns:a16="http://schemas.microsoft.com/office/drawing/2014/main" id="{9E7934DE-924A-6001-0529-A4951A65E17B}"/>
              </a:ext>
            </a:extLst>
          </p:cNvPr>
          <p:cNvSpPr txBox="1"/>
          <p:nvPr/>
        </p:nvSpPr>
        <p:spPr>
          <a:xfrm>
            <a:off x="363323" y="3345208"/>
            <a:ext cx="1608380" cy="738664"/>
          </a:xfrm>
          <a:prstGeom prst="rect">
            <a:avLst/>
          </a:prstGeom>
          <a:noFill/>
        </p:spPr>
        <p:txBody>
          <a:bodyPr wrap="square">
            <a:spAutoFit/>
          </a:bodyPr>
          <a:lstStyle/>
          <a:p>
            <a:pPr marL="285750" indent="-285750" algn="just">
              <a:buFont typeface="Wingdings" panose="05000000000000000000" pitchFamily="2" charset="2"/>
              <a:buChar char="Ø"/>
            </a:pPr>
            <a:r>
              <a:rPr lang="en-US" sz="1400" dirty="0"/>
              <a:t>Background</a:t>
            </a:r>
          </a:p>
          <a:p>
            <a:pPr marL="285750" indent="-285750" algn="just">
              <a:buFont typeface="Wingdings" panose="05000000000000000000" pitchFamily="2" charset="2"/>
              <a:buChar char="Ø"/>
            </a:pPr>
            <a:r>
              <a:rPr lang="en-US" sz="1400" dirty="0"/>
              <a:t>Motivation</a:t>
            </a:r>
          </a:p>
          <a:p>
            <a:pPr marL="285750" indent="-285750" algn="just">
              <a:buFont typeface="Wingdings" panose="05000000000000000000" pitchFamily="2" charset="2"/>
              <a:buChar char="Ø"/>
            </a:pPr>
            <a:r>
              <a:rPr lang="en-US" sz="1400" dirty="0"/>
              <a:t>Existing work</a:t>
            </a:r>
            <a:endParaRPr lang="en-IN" sz="1400" dirty="0"/>
          </a:p>
        </p:txBody>
      </p:sp>
      <p:sp>
        <p:nvSpPr>
          <p:cNvPr id="4" name="TextBox 3">
            <a:extLst>
              <a:ext uri="{FF2B5EF4-FFF2-40B4-BE49-F238E27FC236}">
                <a16:creationId xmlns:a16="http://schemas.microsoft.com/office/drawing/2014/main" id="{B98A85BF-FAAE-25A0-C17C-217DB77787C6}"/>
              </a:ext>
            </a:extLst>
          </p:cNvPr>
          <p:cNvSpPr txBox="1"/>
          <p:nvPr/>
        </p:nvSpPr>
        <p:spPr>
          <a:xfrm>
            <a:off x="2219356" y="3381989"/>
            <a:ext cx="2032887" cy="523220"/>
          </a:xfrm>
          <a:prstGeom prst="rect">
            <a:avLst/>
          </a:prstGeom>
          <a:noFill/>
        </p:spPr>
        <p:txBody>
          <a:bodyPr wrap="square">
            <a:spAutoFit/>
          </a:bodyPr>
          <a:lstStyle/>
          <a:p>
            <a:pPr marL="285750" indent="-285750" algn="just">
              <a:buFont typeface="Wingdings" panose="05000000000000000000" pitchFamily="2" charset="2"/>
              <a:buChar char="Ø"/>
            </a:pPr>
            <a:r>
              <a:rPr lang="en-US" sz="1400" dirty="0"/>
              <a:t>Problem statement</a:t>
            </a:r>
          </a:p>
          <a:p>
            <a:pPr marL="285750" indent="-285750" algn="just">
              <a:buFont typeface="Wingdings" panose="05000000000000000000" pitchFamily="2" charset="2"/>
              <a:buChar char="Ø"/>
            </a:pPr>
            <a:r>
              <a:rPr lang="en-US" sz="1400" dirty="0"/>
              <a:t>User stories</a:t>
            </a:r>
          </a:p>
        </p:txBody>
      </p:sp>
      <p:sp>
        <p:nvSpPr>
          <p:cNvPr id="5" name="TextBox 4">
            <a:extLst>
              <a:ext uri="{FF2B5EF4-FFF2-40B4-BE49-F238E27FC236}">
                <a16:creationId xmlns:a16="http://schemas.microsoft.com/office/drawing/2014/main" id="{92CD1C53-D8B2-C03E-329A-BCA68F28A256}"/>
              </a:ext>
            </a:extLst>
          </p:cNvPr>
          <p:cNvSpPr txBox="1"/>
          <p:nvPr/>
        </p:nvSpPr>
        <p:spPr>
          <a:xfrm>
            <a:off x="4180137" y="3345208"/>
            <a:ext cx="2032887" cy="954107"/>
          </a:xfrm>
          <a:prstGeom prst="rect">
            <a:avLst/>
          </a:prstGeom>
          <a:noFill/>
        </p:spPr>
        <p:txBody>
          <a:bodyPr wrap="square">
            <a:spAutoFit/>
          </a:bodyPr>
          <a:lstStyle/>
          <a:p>
            <a:pPr marL="285750" indent="-285750" algn="just">
              <a:buFont typeface="Wingdings" panose="05000000000000000000" pitchFamily="2" charset="2"/>
              <a:buChar char="Ø"/>
            </a:pPr>
            <a:r>
              <a:rPr lang="en-US" sz="1400" dirty="0"/>
              <a:t>Design principles</a:t>
            </a:r>
          </a:p>
          <a:p>
            <a:pPr marL="285750" indent="-285750" algn="just">
              <a:buFont typeface="Wingdings" panose="05000000000000000000" pitchFamily="2" charset="2"/>
              <a:buChar char="Ø"/>
            </a:pPr>
            <a:r>
              <a:rPr lang="en-US" sz="1400" dirty="0"/>
              <a:t>GUI Design</a:t>
            </a:r>
          </a:p>
          <a:p>
            <a:pPr marL="285750" indent="-285750" algn="just">
              <a:buFont typeface="Wingdings" panose="05000000000000000000" pitchFamily="2" charset="2"/>
              <a:buChar char="Ø"/>
            </a:pPr>
            <a:r>
              <a:rPr lang="en-US" sz="1400" dirty="0"/>
              <a:t>Software classes</a:t>
            </a:r>
          </a:p>
          <a:p>
            <a:pPr marL="285750" indent="-285750" algn="just">
              <a:buFont typeface="Wingdings" panose="05000000000000000000" pitchFamily="2" charset="2"/>
              <a:buChar char="Ø"/>
            </a:pPr>
            <a:r>
              <a:rPr lang="en-US" sz="1400" dirty="0"/>
              <a:t>Navigation method</a:t>
            </a:r>
            <a:endParaRPr lang="en-IN" sz="1400" dirty="0"/>
          </a:p>
        </p:txBody>
      </p:sp>
      <p:sp>
        <p:nvSpPr>
          <p:cNvPr id="6" name="TextBox 5">
            <a:extLst>
              <a:ext uri="{FF2B5EF4-FFF2-40B4-BE49-F238E27FC236}">
                <a16:creationId xmlns:a16="http://schemas.microsoft.com/office/drawing/2014/main" id="{77D35BA2-CCF3-8FCD-F5A5-3D13453426C2}"/>
              </a:ext>
            </a:extLst>
          </p:cNvPr>
          <p:cNvSpPr txBox="1"/>
          <p:nvPr/>
        </p:nvSpPr>
        <p:spPr>
          <a:xfrm>
            <a:off x="6140918" y="3429000"/>
            <a:ext cx="2032887" cy="954107"/>
          </a:xfrm>
          <a:prstGeom prst="rect">
            <a:avLst/>
          </a:prstGeom>
          <a:noFill/>
        </p:spPr>
        <p:txBody>
          <a:bodyPr wrap="square">
            <a:spAutoFit/>
          </a:bodyPr>
          <a:lstStyle/>
          <a:p>
            <a:pPr marL="285750" indent="-285750">
              <a:buFont typeface="Wingdings" panose="05000000000000000000" pitchFamily="2" charset="2"/>
              <a:buChar char="Ø"/>
            </a:pPr>
            <a:r>
              <a:rPr lang="en-US" sz="1400" dirty="0"/>
              <a:t>Coding standards</a:t>
            </a:r>
          </a:p>
          <a:p>
            <a:pPr marL="285750" indent="-285750">
              <a:buFont typeface="Wingdings" panose="05000000000000000000" pitchFamily="2" charset="2"/>
              <a:buChar char="Ø"/>
            </a:pPr>
            <a:r>
              <a:rPr lang="en-US" sz="1400" dirty="0"/>
              <a:t>iOS framework</a:t>
            </a:r>
          </a:p>
          <a:p>
            <a:pPr marL="285750" indent="-285750">
              <a:buFont typeface="Wingdings" panose="05000000000000000000" pitchFamily="2" charset="2"/>
              <a:buChar char="Ø"/>
            </a:pPr>
            <a:r>
              <a:rPr lang="en-US" sz="1400" dirty="0"/>
              <a:t>Dependencies</a:t>
            </a:r>
          </a:p>
          <a:p>
            <a:pPr marL="285750" indent="-285750">
              <a:buFont typeface="Wingdings" panose="05000000000000000000" pitchFamily="2" charset="2"/>
              <a:buChar char="Ø"/>
            </a:pPr>
            <a:r>
              <a:rPr lang="en-US" sz="1400" dirty="0"/>
              <a:t>System requirements</a:t>
            </a:r>
            <a:endParaRPr lang="en-IN" sz="1400" dirty="0"/>
          </a:p>
        </p:txBody>
      </p:sp>
      <p:sp>
        <p:nvSpPr>
          <p:cNvPr id="8" name="TextBox 7">
            <a:extLst>
              <a:ext uri="{FF2B5EF4-FFF2-40B4-BE49-F238E27FC236}">
                <a16:creationId xmlns:a16="http://schemas.microsoft.com/office/drawing/2014/main" id="{A09F5F3F-7F5C-11ED-7EEF-44BE093062D0}"/>
              </a:ext>
            </a:extLst>
          </p:cNvPr>
          <p:cNvSpPr txBox="1"/>
          <p:nvPr/>
        </p:nvSpPr>
        <p:spPr>
          <a:xfrm>
            <a:off x="8173805" y="3436418"/>
            <a:ext cx="2032887" cy="738664"/>
          </a:xfrm>
          <a:prstGeom prst="rect">
            <a:avLst/>
          </a:prstGeom>
          <a:noFill/>
        </p:spPr>
        <p:txBody>
          <a:bodyPr wrap="square">
            <a:spAutoFit/>
          </a:bodyPr>
          <a:lstStyle/>
          <a:p>
            <a:pPr marL="285750" indent="-285750" algn="just">
              <a:buFont typeface="Wingdings" panose="05000000000000000000" pitchFamily="2" charset="2"/>
              <a:buChar char="Ø"/>
            </a:pPr>
            <a:r>
              <a:rPr lang="en-US" sz="1400" dirty="0"/>
              <a:t>Results</a:t>
            </a:r>
          </a:p>
          <a:p>
            <a:pPr marL="285750" indent="-285750" algn="just">
              <a:buFont typeface="Wingdings" panose="05000000000000000000" pitchFamily="2" charset="2"/>
              <a:buChar char="Ø"/>
            </a:pPr>
            <a:r>
              <a:rPr lang="en-US" sz="1400" dirty="0"/>
              <a:t>GUI testing</a:t>
            </a:r>
          </a:p>
          <a:p>
            <a:pPr marL="285750" indent="-285750" algn="just">
              <a:buFont typeface="Wingdings" panose="05000000000000000000" pitchFamily="2" charset="2"/>
              <a:buChar char="Ø"/>
            </a:pPr>
            <a:r>
              <a:rPr lang="en-US" sz="1400" dirty="0"/>
              <a:t>Feature testing</a:t>
            </a:r>
            <a:endParaRPr lang="en-IN" sz="1400" dirty="0"/>
          </a:p>
        </p:txBody>
      </p:sp>
      <p:cxnSp>
        <p:nvCxnSpPr>
          <p:cNvPr id="11" name="Straight Arrow Connector 10">
            <a:extLst>
              <a:ext uri="{FF2B5EF4-FFF2-40B4-BE49-F238E27FC236}">
                <a16:creationId xmlns:a16="http://schemas.microsoft.com/office/drawing/2014/main" id="{5932D0C6-1305-90A0-5105-FD5488EA5301}"/>
              </a:ext>
            </a:extLst>
          </p:cNvPr>
          <p:cNvCxnSpPr/>
          <p:nvPr/>
        </p:nvCxnSpPr>
        <p:spPr>
          <a:xfrm>
            <a:off x="190500" y="5121729"/>
            <a:ext cx="5638800"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1323437-AFB5-6F19-1D43-F6A46956C07F}"/>
              </a:ext>
            </a:extLst>
          </p:cNvPr>
          <p:cNvCxnSpPr>
            <a:cxnSpLocks/>
          </p:cNvCxnSpPr>
          <p:nvPr/>
        </p:nvCxnSpPr>
        <p:spPr>
          <a:xfrm>
            <a:off x="190500" y="5673749"/>
            <a:ext cx="11645900" cy="0"/>
          </a:xfrm>
          <a:prstGeom prst="straightConnector1">
            <a:avLst/>
          </a:prstGeom>
          <a:ln w="158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BE61C478-480A-648B-9C3B-643731673A8A}"/>
              </a:ext>
            </a:extLst>
          </p:cNvPr>
          <p:cNvSpPr txBox="1"/>
          <p:nvPr/>
        </p:nvSpPr>
        <p:spPr>
          <a:xfrm>
            <a:off x="329276" y="4786895"/>
            <a:ext cx="2032887" cy="307777"/>
          </a:xfrm>
          <a:prstGeom prst="rect">
            <a:avLst/>
          </a:prstGeom>
          <a:noFill/>
        </p:spPr>
        <p:txBody>
          <a:bodyPr wrap="square">
            <a:spAutoFit/>
          </a:bodyPr>
          <a:lstStyle/>
          <a:p>
            <a:pPr algn="just"/>
            <a:r>
              <a:rPr lang="en-US" sz="1400" dirty="0"/>
              <a:t>First presentation</a:t>
            </a:r>
            <a:endParaRPr lang="en-IN" sz="1400" dirty="0"/>
          </a:p>
        </p:txBody>
      </p:sp>
      <p:sp>
        <p:nvSpPr>
          <p:cNvPr id="16" name="TextBox 15">
            <a:extLst>
              <a:ext uri="{FF2B5EF4-FFF2-40B4-BE49-F238E27FC236}">
                <a16:creationId xmlns:a16="http://schemas.microsoft.com/office/drawing/2014/main" id="{1422B3B6-3D02-416D-BA42-28E99ABDCF99}"/>
              </a:ext>
            </a:extLst>
          </p:cNvPr>
          <p:cNvSpPr txBox="1"/>
          <p:nvPr/>
        </p:nvSpPr>
        <p:spPr>
          <a:xfrm>
            <a:off x="329275" y="5395511"/>
            <a:ext cx="2032887" cy="307777"/>
          </a:xfrm>
          <a:prstGeom prst="rect">
            <a:avLst/>
          </a:prstGeom>
          <a:noFill/>
        </p:spPr>
        <p:txBody>
          <a:bodyPr wrap="square">
            <a:spAutoFit/>
          </a:bodyPr>
          <a:lstStyle/>
          <a:p>
            <a:pPr algn="just"/>
            <a:r>
              <a:rPr lang="en-US" sz="1400" dirty="0"/>
              <a:t>Final presentation</a:t>
            </a:r>
            <a:endParaRPr lang="en-IN" sz="1400" dirty="0"/>
          </a:p>
        </p:txBody>
      </p:sp>
      <p:sp>
        <p:nvSpPr>
          <p:cNvPr id="17" name="TextBox 16">
            <a:extLst>
              <a:ext uri="{FF2B5EF4-FFF2-40B4-BE49-F238E27FC236}">
                <a16:creationId xmlns:a16="http://schemas.microsoft.com/office/drawing/2014/main" id="{DF23C2C8-C418-D6FE-1E9E-8E8EE3F4781D}"/>
              </a:ext>
            </a:extLst>
          </p:cNvPr>
          <p:cNvSpPr txBox="1"/>
          <p:nvPr/>
        </p:nvSpPr>
        <p:spPr>
          <a:xfrm>
            <a:off x="9803479" y="5395510"/>
            <a:ext cx="2032887" cy="307777"/>
          </a:xfrm>
          <a:prstGeom prst="rect">
            <a:avLst/>
          </a:prstGeom>
          <a:noFill/>
        </p:spPr>
        <p:txBody>
          <a:bodyPr wrap="square">
            <a:spAutoFit/>
          </a:bodyPr>
          <a:lstStyle/>
          <a:p>
            <a:pPr algn="r"/>
            <a:r>
              <a:rPr lang="en-US" sz="1400" b="1" dirty="0">
                <a:solidFill>
                  <a:srgbClr val="00B050"/>
                </a:solidFill>
              </a:rPr>
              <a:t>Deliverable</a:t>
            </a:r>
            <a:endParaRPr lang="en-IN" sz="1400" b="1" dirty="0">
              <a:solidFill>
                <a:srgbClr val="00B050"/>
              </a:solidFill>
            </a:endParaRPr>
          </a:p>
        </p:txBody>
      </p:sp>
    </p:spTree>
    <p:extLst>
      <p:ext uri="{BB962C8B-B14F-4D97-AF65-F5344CB8AC3E}">
        <p14:creationId xmlns:p14="http://schemas.microsoft.com/office/powerpoint/2010/main" val="18324995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500"/>
                                        <p:tgtEl>
                                          <p:spTgt spid="2">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
                                            <p:txEl>
                                              <p:pRg st="1" end="1"/>
                                            </p:txEl>
                                          </p:spTgt>
                                        </p:tgtEl>
                                        <p:attrNameLst>
                                          <p:attrName>style.visibility</p:attrName>
                                        </p:attrNameLst>
                                      </p:cBhvr>
                                      <p:to>
                                        <p:strVal val="visible"/>
                                      </p:to>
                                    </p:set>
                                    <p:animEffect transition="in" filter="fade">
                                      <p:cBhvr>
                                        <p:cTn id="12" dur="500"/>
                                        <p:tgtEl>
                                          <p:spTgt spid="2">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
                                            <p:txEl>
                                              <p:pRg st="2" end="2"/>
                                            </p:txEl>
                                          </p:spTgt>
                                        </p:tgtEl>
                                        <p:attrNameLst>
                                          <p:attrName>style.visibility</p:attrName>
                                        </p:attrNameLst>
                                      </p:cBhvr>
                                      <p:to>
                                        <p:strVal val="visible"/>
                                      </p:to>
                                    </p:set>
                                    <p:animEffect transition="in" filter="fade">
                                      <p:cBhvr>
                                        <p:cTn id="17" dur="500"/>
                                        <p:tgtEl>
                                          <p:spTgt spid="2">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
                                            <p:txEl>
                                              <p:pRg st="0" end="0"/>
                                            </p:txEl>
                                          </p:spTgt>
                                        </p:tgtEl>
                                        <p:attrNameLst>
                                          <p:attrName>style.visibility</p:attrName>
                                        </p:attrNameLst>
                                      </p:cBhvr>
                                      <p:to>
                                        <p:strVal val="visible"/>
                                      </p:to>
                                    </p:set>
                                    <p:animEffect transition="in" filter="fade">
                                      <p:cBhvr>
                                        <p:cTn id="22" dur="500"/>
                                        <p:tgtEl>
                                          <p:spTgt spid="4">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4">
                                            <p:txEl>
                                              <p:pRg st="1" end="1"/>
                                            </p:txEl>
                                          </p:spTgt>
                                        </p:tgtEl>
                                        <p:attrNameLst>
                                          <p:attrName>style.visibility</p:attrName>
                                        </p:attrNameLst>
                                      </p:cBhvr>
                                      <p:to>
                                        <p:strVal val="visible"/>
                                      </p:to>
                                    </p:set>
                                    <p:animEffect transition="in" filter="fade">
                                      <p:cBhvr>
                                        <p:cTn id="27" dur="500"/>
                                        <p:tgtEl>
                                          <p:spTgt spid="4">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
                                            <p:txEl>
                                              <p:pRg st="1" end="1"/>
                                            </p:txEl>
                                          </p:spTgt>
                                        </p:tgtEl>
                                        <p:attrNameLst>
                                          <p:attrName>style.visibility</p:attrName>
                                        </p:attrNameLst>
                                      </p:cBhvr>
                                      <p:to>
                                        <p:strVal val="visible"/>
                                      </p:to>
                                    </p:set>
                                    <p:animEffect transition="in" filter="fade">
                                      <p:cBhvr>
                                        <p:cTn id="32" dur="500"/>
                                        <p:tgtEl>
                                          <p:spTgt spid="5">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
                                            <p:txEl>
                                              <p:pRg st="0" end="0"/>
                                            </p:txEl>
                                          </p:spTgt>
                                        </p:tgtEl>
                                        <p:attrNameLst>
                                          <p:attrName>style.visibility</p:attrName>
                                        </p:attrNameLst>
                                      </p:cBhvr>
                                      <p:to>
                                        <p:strVal val="visible"/>
                                      </p:to>
                                    </p:set>
                                    <p:animEffect transition="in" filter="fade">
                                      <p:cBhvr>
                                        <p:cTn id="37" dur="500"/>
                                        <p:tgtEl>
                                          <p:spTgt spid="5">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5">
                                            <p:txEl>
                                              <p:pRg st="2" end="2"/>
                                            </p:txEl>
                                          </p:spTgt>
                                        </p:tgtEl>
                                        <p:attrNameLst>
                                          <p:attrName>style.visibility</p:attrName>
                                        </p:attrNameLst>
                                      </p:cBhvr>
                                      <p:to>
                                        <p:strVal val="visible"/>
                                      </p:to>
                                    </p:set>
                                    <p:animEffect transition="in" filter="fade">
                                      <p:cBhvr>
                                        <p:cTn id="42" dur="500"/>
                                        <p:tgtEl>
                                          <p:spTgt spid="5">
                                            <p:txEl>
                                              <p:pRg st="2" end="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5">
                                            <p:txEl>
                                              <p:pRg st="3" end="3"/>
                                            </p:txEl>
                                          </p:spTgt>
                                        </p:tgtEl>
                                        <p:attrNameLst>
                                          <p:attrName>style.visibility</p:attrName>
                                        </p:attrNameLst>
                                      </p:cBhvr>
                                      <p:to>
                                        <p:strVal val="visible"/>
                                      </p:to>
                                    </p:set>
                                    <p:animEffect transition="in" filter="fade">
                                      <p:cBhvr>
                                        <p:cTn id="47" dur="500"/>
                                        <p:tgtEl>
                                          <p:spTgt spid="5">
                                            <p:txEl>
                                              <p:pRg st="3" end="3"/>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
                                            <p:txEl>
                                              <p:pRg st="0" end="0"/>
                                            </p:txEl>
                                          </p:spTgt>
                                        </p:tgtEl>
                                        <p:attrNameLst>
                                          <p:attrName>style.visibility</p:attrName>
                                        </p:attrNameLst>
                                      </p:cBhvr>
                                      <p:to>
                                        <p:strVal val="visible"/>
                                      </p:to>
                                    </p:set>
                                    <p:animEffect transition="in" filter="fade">
                                      <p:cBhvr>
                                        <p:cTn id="52" dur="500"/>
                                        <p:tgtEl>
                                          <p:spTgt spid="6">
                                            <p:txEl>
                                              <p:pRg st="0" end="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
                                            <p:txEl>
                                              <p:pRg st="1" end="1"/>
                                            </p:txEl>
                                          </p:spTgt>
                                        </p:tgtEl>
                                        <p:attrNameLst>
                                          <p:attrName>style.visibility</p:attrName>
                                        </p:attrNameLst>
                                      </p:cBhvr>
                                      <p:to>
                                        <p:strVal val="visible"/>
                                      </p:to>
                                    </p:set>
                                    <p:animEffect transition="in" filter="fade">
                                      <p:cBhvr>
                                        <p:cTn id="57" dur="500"/>
                                        <p:tgtEl>
                                          <p:spTgt spid="6">
                                            <p:txEl>
                                              <p:pRg st="1" end="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
                                            <p:txEl>
                                              <p:pRg st="2" end="2"/>
                                            </p:txEl>
                                          </p:spTgt>
                                        </p:tgtEl>
                                        <p:attrNameLst>
                                          <p:attrName>style.visibility</p:attrName>
                                        </p:attrNameLst>
                                      </p:cBhvr>
                                      <p:to>
                                        <p:strVal val="visible"/>
                                      </p:to>
                                    </p:set>
                                    <p:animEffect transition="in" filter="fade">
                                      <p:cBhvr>
                                        <p:cTn id="62" dur="500"/>
                                        <p:tgtEl>
                                          <p:spTgt spid="6">
                                            <p:txEl>
                                              <p:pRg st="2" end="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6">
                                            <p:txEl>
                                              <p:pRg st="3" end="3"/>
                                            </p:txEl>
                                          </p:spTgt>
                                        </p:tgtEl>
                                        <p:attrNameLst>
                                          <p:attrName>style.visibility</p:attrName>
                                        </p:attrNameLst>
                                      </p:cBhvr>
                                      <p:to>
                                        <p:strVal val="visible"/>
                                      </p:to>
                                    </p:set>
                                    <p:animEffect transition="in" filter="fade">
                                      <p:cBhvr>
                                        <p:cTn id="67" dur="500"/>
                                        <p:tgtEl>
                                          <p:spTgt spid="6">
                                            <p:txEl>
                                              <p:pRg st="3" end="3"/>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8">
                                            <p:txEl>
                                              <p:pRg st="1" end="1"/>
                                            </p:txEl>
                                          </p:spTgt>
                                        </p:tgtEl>
                                        <p:attrNameLst>
                                          <p:attrName>style.visibility</p:attrName>
                                        </p:attrNameLst>
                                      </p:cBhvr>
                                      <p:to>
                                        <p:strVal val="visible"/>
                                      </p:to>
                                    </p:set>
                                    <p:animEffect transition="in" filter="fade">
                                      <p:cBhvr>
                                        <p:cTn id="72" dur="500"/>
                                        <p:tgtEl>
                                          <p:spTgt spid="8">
                                            <p:txEl>
                                              <p:pRg st="1" end="1"/>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8">
                                            <p:txEl>
                                              <p:pRg st="0" end="0"/>
                                            </p:txEl>
                                          </p:spTgt>
                                        </p:tgtEl>
                                        <p:attrNameLst>
                                          <p:attrName>style.visibility</p:attrName>
                                        </p:attrNameLst>
                                      </p:cBhvr>
                                      <p:to>
                                        <p:strVal val="visible"/>
                                      </p:to>
                                    </p:set>
                                    <p:animEffect transition="in" filter="fade">
                                      <p:cBhvr>
                                        <p:cTn id="77" dur="500"/>
                                        <p:tgtEl>
                                          <p:spTgt spid="8">
                                            <p:txEl>
                                              <p:pRg st="0" end="0"/>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8">
                                            <p:txEl>
                                              <p:pRg st="2" end="2"/>
                                            </p:txEl>
                                          </p:spTgt>
                                        </p:tgtEl>
                                        <p:attrNameLst>
                                          <p:attrName>style.visibility</p:attrName>
                                        </p:attrNameLst>
                                      </p:cBhvr>
                                      <p:to>
                                        <p:strVal val="visible"/>
                                      </p:to>
                                    </p:set>
                                    <p:animEffect transition="in" filter="fade">
                                      <p:cBhvr>
                                        <p:cTn id="82" dur="500"/>
                                        <p:tgtEl>
                                          <p:spTgt spid="8">
                                            <p:txEl>
                                              <p:pRg st="2" end="2"/>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15"/>
                                        </p:tgtEl>
                                        <p:attrNameLst>
                                          <p:attrName>style.visibility</p:attrName>
                                        </p:attrNameLst>
                                      </p:cBhvr>
                                      <p:to>
                                        <p:strVal val="visible"/>
                                      </p:to>
                                    </p:set>
                                    <p:animEffect transition="in" filter="fade">
                                      <p:cBhvr>
                                        <p:cTn id="87" dur="500"/>
                                        <p:tgtEl>
                                          <p:spTgt spid="15"/>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16"/>
                                        </p:tgtEl>
                                        <p:attrNameLst>
                                          <p:attrName>style.visibility</p:attrName>
                                        </p:attrNameLst>
                                      </p:cBhvr>
                                      <p:to>
                                        <p:strVal val="visible"/>
                                      </p:to>
                                    </p:set>
                                    <p:animEffect transition="in" filter="fade">
                                      <p:cBhvr>
                                        <p:cTn id="90" dur="500"/>
                                        <p:tgtEl>
                                          <p:spTgt spid="16"/>
                                        </p:tgtEl>
                                      </p:cBhvr>
                                    </p:animEffect>
                                  </p:childTnLst>
                                </p:cTn>
                              </p:par>
                              <p:par>
                                <p:cTn id="91" presetID="10" presetClass="entr" presetSubtype="0" fill="hold" nodeType="withEffect">
                                  <p:stCondLst>
                                    <p:cond delay="0"/>
                                  </p:stCondLst>
                                  <p:childTnLst>
                                    <p:set>
                                      <p:cBhvr>
                                        <p:cTn id="92" dur="1" fill="hold">
                                          <p:stCondLst>
                                            <p:cond delay="0"/>
                                          </p:stCondLst>
                                        </p:cTn>
                                        <p:tgtEl>
                                          <p:spTgt spid="12"/>
                                        </p:tgtEl>
                                        <p:attrNameLst>
                                          <p:attrName>style.visibility</p:attrName>
                                        </p:attrNameLst>
                                      </p:cBhvr>
                                      <p:to>
                                        <p:strVal val="visible"/>
                                      </p:to>
                                    </p:set>
                                    <p:animEffect transition="in" filter="fade">
                                      <p:cBhvr>
                                        <p:cTn id="93" dur="500"/>
                                        <p:tgtEl>
                                          <p:spTgt spid="12"/>
                                        </p:tgtEl>
                                      </p:cBhvr>
                                    </p:animEffect>
                                  </p:childTnLst>
                                </p:cTn>
                              </p:par>
                              <p:par>
                                <p:cTn id="94" presetID="10" presetClass="entr" presetSubtype="0" fill="hold" nodeType="withEffect">
                                  <p:stCondLst>
                                    <p:cond delay="0"/>
                                  </p:stCondLst>
                                  <p:childTnLst>
                                    <p:set>
                                      <p:cBhvr>
                                        <p:cTn id="95" dur="1" fill="hold">
                                          <p:stCondLst>
                                            <p:cond delay="0"/>
                                          </p:stCondLst>
                                        </p:cTn>
                                        <p:tgtEl>
                                          <p:spTgt spid="11"/>
                                        </p:tgtEl>
                                        <p:attrNameLst>
                                          <p:attrName>style.visibility</p:attrName>
                                        </p:attrNameLst>
                                      </p:cBhvr>
                                      <p:to>
                                        <p:strVal val="visible"/>
                                      </p:to>
                                    </p:set>
                                    <p:animEffect transition="in" filter="fade">
                                      <p:cBhvr>
                                        <p:cTn id="96" dur="500"/>
                                        <p:tgtEl>
                                          <p:spTgt spid="11"/>
                                        </p:tgtEl>
                                      </p:cBhvr>
                                    </p:animEffect>
                                  </p:childTnLst>
                                </p:cTn>
                              </p:par>
                            </p:childTnLst>
                          </p:cTn>
                        </p:par>
                      </p:childTnLst>
                    </p:cTn>
                  </p:par>
                  <p:par>
                    <p:cTn id="97" fill="hold">
                      <p:stCondLst>
                        <p:cond delay="indefinite"/>
                      </p:stCondLst>
                      <p:childTnLst>
                        <p:par>
                          <p:cTn id="98" fill="hold">
                            <p:stCondLst>
                              <p:cond delay="0"/>
                            </p:stCondLst>
                            <p:childTnLst>
                              <p:par>
                                <p:cTn id="99" presetID="10" presetClass="entr" presetSubtype="0" fill="hold" grpId="0" nodeType="clickEffect">
                                  <p:stCondLst>
                                    <p:cond delay="0"/>
                                  </p:stCondLst>
                                  <p:childTnLst>
                                    <p:set>
                                      <p:cBhvr>
                                        <p:cTn id="100" dur="1" fill="hold">
                                          <p:stCondLst>
                                            <p:cond delay="0"/>
                                          </p:stCondLst>
                                        </p:cTn>
                                        <p:tgtEl>
                                          <p:spTgt spid="17"/>
                                        </p:tgtEl>
                                        <p:attrNameLst>
                                          <p:attrName>style.visibility</p:attrName>
                                        </p:attrNameLst>
                                      </p:cBhvr>
                                      <p:to>
                                        <p:strVal val="visible"/>
                                      </p:to>
                                    </p:set>
                                    <p:animEffect transition="in" filter="fade">
                                      <p:cBhvr>
                                        <p:cTn id="10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1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Introduction</a:t>
            </a:r>
          </a:p>
        </p:txBody>
      </p:sp>
      <p:sp>
        <p:nvSpPr>
          <p:cNvPr id="4" name="TextBox 3">
            <a:extLst>
              <a:ext uri="{FF2B5EF4-FFF2-40B4-BE49-F238E27FC236}">
                <a16:creationId xmlns:a16="http://schemas.microsoft.com/office/drawing/2014/main" id="{111B01B3-C255-EEDB-2D5E-53D8E356A7CE}"/>
              </a:ext>
            </a:extLst>
          </p:cNvPr>
          <p:cNvSpPr txBox="1"/>
          <p:nvPr/>
        </p:nvSpPr>
        <p:spPr>
          <a:xfrm>
            <a:off x="568766" y="1401288"/>
            <a:ext cx="7697756" cy="3693319"/>
          </a:xfrm>
          <a:prstGeom prst="rect">
            <a:avLst/>
          </a:prstGeom>
          <a:noFill/>
        </p:spPr>
        <p:txBody>
          <a:bodyPr wrap="square">
            <a:spAutoFit/>
          </a:bodyPr>
          <a:lstStyle/>
          <a:p>
            <a:pPr marL="285750" indent="-285750" algn="just">
              <a:buFont typeface="Arial" panose="020B0604020202020204" pitchFamily="34" charset="0"/>
              <a:buChar char="•"/>
            </a:pPr>
            <a:r>
              <a:rPr lang="en-IN" dirty="0"/>
              <a:t>Traditional journaling, while sentimental, often lacks the capability to capture the multifaceted nature of modern experiences. As digital platforms evolve, there's a growing need for a more dynamic and immersive way to document personal stories.</a:t>
            </a:r>
          </a:p>
          <a:p>
            <a:pPr marL="285750" indent="-285750" algn="just">
              <a:buFont typeface="Arial" panose="020B0604020202020204" pitchFamily="34" charset="0"/>
              <a:buChar char="•"/>
            </a:pPr>
            <a:endParaRPr lang="en-IN" dirty="0"/>
          </a:p>
          <a:p>
            <a:pPr marL="285750" indent="-285750" algn="just">
              <a:buFont typeface="Arial" panose="020B0604020202020204" pitchFamily="34" charset="0"/>
              <a:buChar char="•"/>
            </a:pPr>
            <a:r>
              <a:rPr lang="en-IN" dirty="0"/>
              <a:t>Driven by the desire to enhance the journaling experience, </a:t>
            </a:r>
            <a:r>
              <a:rPr lang="en-IN" dirty="0" err="1"/>
              <a:t>MemoirMix</a:t>
            </a:r>
            <a:r>
              <a:rPr lang="en-IN" dirty="0"/>
              <a:t> was developed to encapsulate not just words, but the full spectrum of human emotions and experiences through advanced digital means.</a:t>
            </a:r>
          </a:p>
          <a:p>
            <a:pPr marL="285750" indent="-285750" algn="just">
              <a:buFont typeface="Arial" panose="020B0604020202020204" pitchFamily="34" charset="0"/>
              <a:buChar char="•"/>
            </a:pPr>
            <a:endParaRPr lang="en-IN" dirty="0"/>
          </a:p>
          <a:p>
            <a:pPr marL="285750" indent="-285750" algn="just">
              <a:buFont typeface="Arial" panose="020B0604020202020204" pitchFamily="34" charset="0"/>
              <a:buChar char="•"/>
            </a:pPr>
            <a:r>
              <a:rPr lang="en-IN" dirty="0"/>
              <a:t>Unlike existing journaling apps that are predominantly text-centric, </a:t>
            </a:r>
            <a:r>
              <a:rPr lang="en-IN" dirty="0" err="1"/>
              <a:t>MemoirMix</a:t>
            </a:r>
            <a:r>
              <a:rPr lang="en-IN" dirty="0"/>
              <a:t> innovates by integrating photo, and text entries, enriched with sentiment analysis, to create a deeply engaging and emotionally resonant digital memoir.</a:t>
            </a:r>
          </a:p>
        </p:txBody>
      </p:sp>
      <p:pic>
        <p:nvPicPr>
          <p:cNvPr id="5" name="Picture 4" descr="A blue and white logo&#10;&#10;Description automatically generated">
            <a:extLst>
              <a:ext uri="{FF2B5EF4-FFF2-40B4-BE49-F238E27FC236}">
                <a16:creationId xmlns:a16="http://schemas.microsoft.com/office/drawing/2014/main" id="{0549F303-B2CC-F5A9-E58A-0012B48BA0F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738644" y="2044700"/>
            <a:ext cx="2768600" cy="2768600"/>
          </a:xfrm>
          <a:prstGeom prst="rect">
            <a:avLst/>
          </a:prstGeom>
        </p:spPr>
      </p:pic>
    </p:spTree>
    <p:extLst>
      <p:ext uri="{BB962C8B-B14F-4D97-AF65-F5344CB8AC3E}">
        <p14:creationId xmlns:p14="http://schemas.microsoft.com/office/powerpoint/2010/main" val="133128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2" end="2"/>
                                            </p:txEl>
                                          </p:spTgt>
                                        </p:tgtEl>
                                        <p:attrNameLst>
                                          <p:attrName>style.visibility</p:attrName>
                                        </p:attrNameLst>
                                      </p:cBhvr>
                                      <p:to>
                                        <p:strVal val="visible"/>
                                      </p:to>
                                    </p:set>
                                    <p:animEffect transition="in" filter="fade">
                                      <p:cBhvr>
                                        <p:cTn id="12" dur="500"/>
                                        <p:tgtEl>
                                          <p:spTgt spid="4">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animEffect transition="in" filter="fade">
                                      <p:cBhvr>
                                        <p:cTn id="1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1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Software requirements specification</a:t>
            </a:r>
          </a:p>
        </p:txBody>
      </p:sp>
      <p:sp>
        <p:nvSpPr>
          <p:cNvPr id="8" name="TextBox 7">
            <a:extLst>
              <a:ext uri="{FF2B5EF4-FFF2-40B4-BE49-F238E27FC236}">
                <a16:creationId xmlns:a16="http://schemas.microsoft.com/office/drawing/2014/main" id="{A6EB76EE-BA2B-5D4B-56C7-F69B00899E6A}"/>
              </a:ext>
            </a:extLst>
          </p:cNvPr>
          <p:cNvSpPr txBox="1"/>
          <p:nvPr/>
        </p:nvSpPr>
        <p:spPr>
          <a:xfrm>
            <a:off x="111598" y="737408"/>
            <a:ext cx="11687919" cy="2123658"/>
          </a:xfrm>
          <a:prstGeom prst="rect">
            <a:avLst/>
          </a:prstGeom>
          <a:noFill/>
        </p:spPr>
        <p:txBody>
          <a:bodyPr wrap="square">
            <a:spAutoFit/>
          </a:bodyPr>
          <a:lstStyle/>
          <a:p>
            <a:pPr algn="just"/>
            <a:r>
              <a:rPr lang="en-US" sz="2400" b="1" dirty="0"/>
              <a:t>Problem statement</a:t>
            </a:r>
          </a:p>
          <a:p>
            <a:pPr algn="just"/>
            <a:r>
              <a:rPr lang="en-IN" dirty="0"/>
              <a:t>In the current digital age, traditional text-based journaling methods fall short in capturing the full emotional and contextual essence of personal experiences. This gap in the market highlights the need for a more engaging, efficient, and comprehensive solution. </a:t>
            </a:r>
            <a:r>
              <a:rPr lang="en-IN" dirty="0" err="1"/>
              <a:t>MemoirMix</a:t>
            </a:r>
            <a:r>
              <a:rPr lang="en-IN" dirty="0"/>
              <a:t> addresses this by integrating photos, and text entries with sentiment analysis, offering a richer, more emotionally resonant journaling experience. This approach fills the existing void by providing a user-friendly platform that not only preserves memories but also enhances their emotional depth, redefining the concept of modern digital journaling.</a:t>
            </a:r>
            <a:endParaRPr lang="en-US" sz="2400" b="1" dirty="0"/>
          </a:p>
        </p:txBody>
      </p:sp>
      <p:sp>
        <p:nvSpPr>
          <p:cNvPr id="11" name="TextBox 10">
            <a:extLst>
              <a:ext uri="{FF2B5EF4-FFF2-40B4-BE49-F238E27FC236}">
                <a16:creationId xmlns:a16="http://schemas.microsoft.com/office/drawing/2014/main" id="{6A014D7D-8875-04C4-828B-45C9FCE3F2AB}"/>
              </a:ext>
            </a:extLst>
          </p:cNvPr>
          <p:cNvSpPr txBox="1"/>
          <p:nvPr/>
        </p:nvSpPr>
        <p:spPr>
          <a:xfrm>
            <a:off x="111598" y="3073604"/>
            <a:ext cx="11802105" cy="3046988"/>
          </a:xfrm>
          <a:prstGeom prst="rect">
            <a:avLst/>
          </a:prstGeom>
          <a:noFill/>
        </p:spPr>
        <p:txBody>
          <a:bodyPr wrap="square">
            <a:spAutoFit/>
          </a:bodyPr>
          <a:lstStyle/>
          <a:p>
            <a:pPr algn="just"/>
            <a:r>
              <a:rPr lang="en-US" sz="2400" b="1" dirty="0"/>
              <a:t>User stories</a:t>
            </a:r>
          </a:p>
          <a:p>
            <a:pPr algn="just"/>
            <a:endParaRPr lang="en-US" sz="2400" b="1" dirty="0"/>
          </a:p>
          <a:p>
            <a:pPr algn="just"/>
            <a:r>
              <a:rPr lang="en-IN" b="1" dirty="0"/>
              <a:t>As a traveller,</a:t>
            </a:r>
            <a:r>
              <a:rPr lang="en-IN" dirty="0"/>
              <a:t> I want to record my travel experiences with photos, so I can relive these moments vividly and share them with friends and family.</a:t>
            </a:r>
            <a:endParaRPr lang="en-US" sz="2400" b="1" dirty="0"/>
          </a:p>
          <a:p>
            <a:pPr algn="just"/>
            <a:r>
              <a:rPr lang="en-IN" b="1" dirty="0"/>
              <a:t>As a busy parent,</a:t>
            </a:r>
            <a:r>
              <a:rPr lang="en-IN" dirty="0"/>
              <a:t> I want to quickly capture memorable moments of my children's lives using photos, so I can create a digital scrapbook without spending too much time on writing.</a:t>
            </a:r>
          </a:p>
          <a:p>
            <a:pPr algn="just"/>
            <a:r>
              <a:rPr lang="en-IN" b="1" dirty="0"/>
              <a:t>As a college student,</a:t>
            </a:r>
            <a:r>
              <a:rPr lang="en-IN" dirty="0"/>
              <a:t> I need an efficient way to document my experiences and feelings, so I can reflect on my personal growth and journey during these crucial years.</a:t>
            </a:r>
          </a:p>
          <a:p>
            <a:pPr algn="just"/>
            <a:r>
              <a:rPr lang="en-IN" b="1" dirty="0"/>
              <a:t>As a food blogger,</a:t>
            </a:r>
            <a:r>
              <a:rPr lang="en-IN" dirty="0"/>
              <a:t> I want to keep a journal of my culinary adventures with descriptive entries and photos of the dishes, so I can track and share my food experiences in a visually appealing way.</a:t>
            </a:r>
          </a:p>
        </p:txBody>
      </p:sp>
    </p:spTree>
    <p:extLst>
      <p:ext uri="{BB962C8B-B14F-4D97-AF65-F5344CB8AC3E}">
        <p14:creationId xmlns:p14="http://schemas.microsoft.com/office/powerpoint/2010/main" val="26469877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xEl>
                                              <p:pRg st="1" end="1"/>
                                            </p:txEl>
                                          </p:spTgt>
                                        </p:tgtEl>
                                        <p:attrNameLst>
                                          <p:attrName>style.visibility</p:attrName>
                                        </p:attrNameLst>
                                      </p:cBhvr>
                                      <p:to>
                                        <p:strVal val="visible"/>
                                      </p:to>
                                    </p:set>
                                    <p:animEffect transition="in" filter="fade">
                                      <p:cBhvr>
                                        <p:cTn id="12" dur="500"/>
                                        <p:tgtEl>
                                          <p:spTgt spid="8">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1">
                                            <p:txEl>
                                              <p:pRg st="0" end="0"/>
                                            </p:txEl>
                                          </p:spTgt>
                                        </p:tgtEl>
                                        <p:attrNameLst>
                                          <p:attrName>style.visibility</p:attrName>
                                        </p:attrNameLst>
                                      </p:cBhvr>
                                      <p:to>
                                        <p:strVal val="visible"/>
                                      </p:to>
                                    </p:set>
                                    <p:animEffect transition="in" filter="fade">
                                      <p:cBhvr>
                                        <p:cTn id="17" dur="500"/>
                                        <p:tgtEl>
                                          <p:spTgt spid="11">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1">
                                            <p:txEl>
                                              <p:pRg st="3" end="3"/>
                                            </p:txEl>
                                          </p:spTgt>
                                        </p:tgtEl>
                                        <p:attrNameLst>
                                          <p:attrName>style.visibility</p:attrName>
                                        </p:attrNameLst>
                                      </p:cBhvr>
                                      <p:to>
                                        <p:strVal val="visible"/>
                                      </p:to>
                                    </p:set>
                                    <p:animEffect transition="in" filter="fade">
                                      <p:cBhvr>
                                        <p:cTn id="22" dur="500"/>
                                        <p:tgtEl>
                                          <p:spTgt spid="11">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1">
                                            <p:txEl>
                                              <p:pRg st="4" end="4"/>
                                            </p:txEl>
                                          </p:spTgt>
                                        </p:tgtEl>
                                        <p:attrNameLst>
                                          <p:attrName>style.visibility</p:attrName>
                                        </p:attrNameLst>
                                      </p:cBhvr>
                                      <p:to>
                                        <p:strVal val="visible"/>
                                      </p:to>
                                    </p:set>
                                    <p:animEffect transition="in" filter="fade">
                                      <p:cBhvr>
                                        <p:cTn id="27" dur="500"/>
                                        <p:tgtEl>
                                          <p:spTgt spid="11">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1">
                                            <p:txEl>
                                              <p:pRg st="5" end="5"/>
                                            </p:txEl>
                                          </p:spTgt>
                                        </p:tgtEl>
                                        <p:attrNameLst>
                                          <p:attrName>style.visibility</p:attrName>
                                        </p:attrNameLst>
                                      </p:cBhvr>
                                      <p:to>
                                        <p:strVal val="visible"/>
                                      </p:to>
                                    </p:set>
                                    <p:animEffect transition="in" filter="fade">
                                      <p:cBhvr>
                                        <p:cTn id="32" dur="500"/>
                                        <p:tgtEl>
                                          <p:spTgt spid="11">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1">
                                            <p:txEl>
                                              <p:pRg st="2" end="2"/>
                                            </p:txEl>
                                          </p:spTgt>
                                        </p:tgtEl>
                                        <p:attrNameLst>
                                          <p:attrName>style.visibility</p:attrName>
                                        </p:attrNameLst>
                                      </p:cBhvr>
                                      <p:to>
                                        <p:strVal val="visible"/>
                                      </p:to>
                                    </p:set>
                                    <p:animEffect transition="in" filter="fade">
                                      <p:cBhvr>
                                        <p:cTn id="37" dur="500"/>
                                        <p:tgtEl>
                                          <p:spTgt spid="1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09"/>
            <a:ext cx="10529294" cy="1273692"/>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Design</a:t>
            </a:r>
          </a:p>
        </p:txBody>
      </p:sp>
      <p:sp>
        <p:nvSpPr>
          <p:cNvPr id="3" name="TextBox 2">
            <a:extLst>
              <a:ext uri="{FF2B5EF4-FFF2-40B4-BE49-F238E27FC236}">
                <a16:creationId xmlns:a16="http://schemas.microsoft.com/office/drawing/2014/main" id="{52182B46-56F5-C0F1-0017-409B3D69C9BD}"/>
              </a:ext>
            </a:extLst>
          </p:cNvPr>
          <p:cNvSpPr txBox="1"/>
          <p:nvPr/>
        </p:nvSpPr>
        <p:spPr>
          <a:xfrm>
            <a:off x="344271" y="668803"/>
            <a:ext cx="11503458" cy="5909310"/>
          </a:xfrm>
          <a:prstGeom prst="rect">
            <a:avLst/>
          </a:prstGeom>
          <a:noFill/>
        </p:spPr>
        <p:txBody>
          <a:bodyPr wrap="square">
            <a:spAutoFit/>
          </a:bodyPr>
          <a:lstStyle/>
          <a:p>
            <a:pPr marL="285750" indent="-285750" algn="just">
              <a:buFont typeface="Wingdings" panose="05000000000000000000" pitchFamily="2" charset="2"/>
              <a:buChar char="Ø"/>
            </a:pPr>
            <a:r>
              <a:rPr lang="en-US" b="1" dirty="0"/>
              <a:t>Design principles</a:t>
            </a:r>
          </a:p>
          <a:p>
            <a:pPr algn="just"/>
            <a:r>
              <a:rPr lang="en-IN" b="1" dirty="0"/>
              <a:t>Multimedia Integration:</a:t>
            </a:r>
            <a:r>
              <a:rPr lang="en-IN" dirty="0"/>
              <a:t> Harmonious blending of text and images.</a:t>
            </a:r>
          </a:p>
          <a:p>
            <a:pPr algn="just"/>
            <a:r>
              <a:rPr lang="en-IN" b="1" dirty="0"/>
              <a:t>Emotional Depth:</a:t>
            </a:r>
            <a:r>
              <a:rPr lang="en-IN" dirty="0"/>
              <a:t> Utilizing sentiment analysis to enhance journal entries.</a:t>
            </a:r>
          </a:p>
          <a:p>
            <a:pPr algn="just"/>
            <a:endParaRPr lang="en-US" b="1" dirty="0"/>
          </a:p>
          <a:p>
            <a:pPr marL="285750" indent="-285750" algn="just">
              <a:buFont typeface="Wingdings" panose="05000000000000000000" pitchFamily="2" charset="2"/>
              <a:buChar char="Ø"/>
            </a:pPr>
            <a:r>
              <a:rPr lang="en-US" b="1" dirty="0"/>
              <a:t>GUI Design</a:t>
            </a:r>
          </a:p>
          <a:p>
            <a:pPr algn="just"/>
            <a:r>
              <a:rPr lang="en-IN" b="1" dirty="0"/>
              <a:t>Multimedia Integration Points:</a:t>
            </a:r>
            <a:r>
              <a:rPr lang="en-IN" dirty="0"/>
              <a:t> Dedicated sections for text and photos in each entry.</a:t>
            </a:r>
          </a:p>
          <a:p>
            <a:pPr algn="just"/>
            <a:r>
              <a:rPr lang="en-IN" b="1" dirty="0"/>
              <a:t>Sentiment Analysis Indicators:</a:t>
            </a:r>
            <a:r>
              <a:rPr lang="en-IN" dirty="0"/>
              <a:t> Visual cues reflecting the emotional tone of entries.</a:t>
            </a:r>
          </a:p>
          <a:p>
            <a:pPr algn="just"/>
            <a:endParaRPr lang="en-US" b="1" dirty="0"/>
          </a:p>
          <a:p>
            <a:pPr marL="285750" indent="-285750" algn="just">
              <a:buFont typeface="Wingdings" panose="05000000000000000000" pitchFamily="2" charset="2"/>
              <a:buChar char="Ø"/>
            </a:pPr>
            <a:r>
              <a:rPr lang="en-US" b="1" dirty="0"/>
              <a:t>Software classes</a:t>
            </a:r>
          </a:p>
          <a:p>
            <a:pPr algn="just"/>
            <a:r>
              <a:rPr lang="en-IN" b="1" dirty="0"/>
              <a:t>class</a:t>
            </a:r>
            <a:r>
              <a:rPr lang="en-IN" dirty="0"/>
              <a:t> </a:t>
            </a:r>
            <a:r>
              <a:rPr lang="en-IN" dirty="0" err="1"/>
              <a:t>SignUpViewController</a:t>
            </a:r>
            <a:r>
              <a:rPr lang="en-IN" dirty="0"/>
              <a:t>: </a:t>
            </a:r>
            <a:r>
              <a:rPr lang="en-IN" dirty="0" err="1"/>
              <a:t>UIViewController</a:t>
            </a:r>
            <a:r>
              <a:rPr lang="en-IN" dirty="0"/>
              <a:t> {</a:t>
            </a:r>
          </a:p>
          <a:p>
            <a:pPr algn="just"/>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errorLabel</a:t>
            </a:r>
            <a:r>
              <a:rPr lang="en-IN" dirty="0"/>
              <a:t>: </a:t>
            </a:r>
            <a:r>
              <a:rPr lang="en-IN" dirty="0" err="1"/>
              <a:t>UILabel</a:t>
            </a:r>
            <a:r>
              <a:rPr lang="en-IN" dirty="0"/>
              <a:t>!</a:t>
            </a:r>
          </a:p>
          <a:p>
            <a:pPr algn="just"/>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userTextField</a:t>
            </a:r>
            <a:r>
              <a:rPr lang="en-IN" dirty="0"/>
              <a:t>: </a:t>
            </a:r>
            <a:r>
              <a:rPr lang="en-IN" dirty="0" err="1"/>
              <a:t>UITextField</a:t>
            </a:r>
            <a:r>
              <a:rPr lang="en-IN" dirty="0"/>
              <a:t>!</a:t>
            </a:r>
          </a:p>
          <a:p>
            <a:pPr algn="just"/>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passwordTextField</a:t>
            </a:r>
            <a:r>
              <a:rPr lang="en-IN" dirty="0"/>
              <a:t>: </a:t>
            </a:r>
            <a:r>
              <a:rPr lang="en-IN" dirty="0" err="1"/>
              <a:t>UITextField</a:t>
            </a:r>
            <a:r>
              <a:rPr lang="en-IN" dirty="0"/>
              <a:t>!</a:t>
            </a:r>
          </a:p>
          <a:p>
            <a:pPr algn="just"/>
            <a:r>
              <a:rPr lang="en-IN" dirty="0"/>
              <a:t>    </a:t>
            </a:r>
            <a:r>
              <a:rPr lang="en-IN" b="1" dirty="0"/>
              <a:t>@</a:t>
            </a:r>
            <a:r>
              <a:rPr lang="en-IN" b="1" dirty="0" err="1"/>
              <a:t>IBAction</a:t>
            </a:r>
            <a:r>
              <a:rPr lang="en-IN" dirty="0"/>
              <a:t> </a:t>
            </a:r>
            <a:r>
              <a:rPr lang="en-IN" b="1" dirty="0" err="1"/>
              <a:t>func</a:t>
            </a:r>
            <a:r>
              <a:rPr lang="en-IN" dirty="0"/>
              <a:t> </a:t>
            </a:r>
            <a:r>
              <a:rPr lang="en-IN" dirty="0" err="1"/>
              <a:t>signUpClicked</a:t>
            </a:r>
            <a:r>
              <a:rPr lang="en-IN" dirty="0"/>
              <a:t>(_ sender: </a:t>
            </a:r>
            <a:r>
              <a:rPr lang="en-IN" dirty="0" err="1"/>
              <a:t>UIButton</a:t>
            </a:r>
            <a:r>
              <a:rPr lang="en-IN" dirty="0"/>
              <a:t>) </a:t>
            </a:r>
          </a:p>
          <a:p>
            <a:pPr algn="just"/>
            <a:endParaRPr lang="en-US" b="1" dirty="0"/>
          </a:p>
          <a:p>
            <a:pPr algn="just"/>
            <a:r>
              <a:rPr lang="en-IN" b="1" dirty="0"/>
              <a:t>class</a:t>
            </a:r>
            <a:r>
              <a:rPr lang="en-IN" dirty="0"/>
              <a:t> </a:t>
            </a:r>
            <a:r>
              <a:rPr lang="en-IN" dirty="0" err="1"/>
              <a:t>LoginViewController</a:t>
            </a:r>
            <a:r>
              <a:rPr lang="en-IN" dirty="0"/>
              <a:t>: </a:t>
            </a:r>
            <a:r>
              <a:rPr lang="en-IN" dirty="0" err="1"/>
              <a:t>UIViewController</a:t>
            </a:r>
            <a:r>
              <a:rPr lang="en-IN" dirty="0"/>
              <a:t> {</a:t>
            </a:r>
          </a:p>
          <a:p>
            <a:pPr algn="just"/>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userTextField</a:t>
            </a:r>
            <a:r>
              <a:rPr lang="en-IN" dirty="0"/>
              <a:t>: </a:t>
            </a:r>
            <a:r>
              <a:rPr lang="en-IN" dirty="0" err="1"/>
              <a:t>UITextField</a:t>
            </a:r>
            <a:r>
              <a:rPr lang="en-IN" dirty="0"/>
              <a:t>!</a:t>
            </a:r>
          </a:p>
          <a:p>
            <a:pPr algn="just"/>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passwordTextField</a:t>
            </a:r>
            <a:r>
              <a:rPr lang="en-IN" dirty="0"/>
              <a:t>: </a:t>
            </a:r>
            <a:r>
              <a:rPr lang="en-IN" dirty="0" err="1"/>
              <a:t>UITextField</a:t>
            </a:r>
            <a:r>
              <a:rPr lang="en-IN" dirty="0"/>
              <a:t>!</a:t>
            </a:r>
          </a:p>
          <a:p>
            <a:pPr algn="just"/>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errorLabel</a:t>
            </a:r>
            <a:r>
              <a:rPr lang="en-IN" dirty="0"/>
              <a:t>: </a:t>
            </a:r>
            <a:r>
              <a:rPr lang="en-IN" dirty="0" err="1"/>
              <a:t>UILabel</a:t>
            </a:r>
            <a:r>
              <a:rPr lang="en-IN" dirty="0"/>
              <a:t>!</a:t>
            </a:r>
          </a:p>
          <a:p>
            <a:pPr algn="just"/>
            <a:r>
              <a:rPr lang="en-IN" dirty="0"/>
              <a:t>    </a:t>
            </a:r>
            <a:r>
              <a:rPr lang="en-IN" b="1" dirty="0"/>
              <a:t>@</a:t>
            </a:r>
            <a:r>
              <a:rPr lang="en-IN" b="1" dirty="0" err="1"/>
              <a:t>IBAction</a:t>
            </a:r>
            <a:r>
              <a:rPr lang="en-IN" dirty="0"/>
              <a:t> </a:t>
            </a:r>
            <a:r>
              <a:rPr lang="en-IN" b="1" dirty="0" err="1"/>
              <a:t>func</a:t>
            </a:r>
            <a:r>
              <a:rPr lang="en-IN" dirty="0"/>
              <a:t> </a:t>
            </a:r>
            <a:r>
              <a:rPr lang="en-IN" dirty="0" err="1"/>
              <a:t>loginClicked</a:t>
            </a:r>
            <a:r>
              <a:rPr lang="en-IN" dirty="0"/>
              <a:t>(_ sender: </a:t>
            </a:r>
            <a:r>
              <a:rPr lang="en-IN" dirty="0" err="1"/>
              <a:t>UIButton</a:t>
            </a:r>
            <a:r>
              <a:rPr lang="en-IN" dirty="0"/>
              <a:t>    </a:t>
            </a:r>
          </a:p>
          <a:p>
            <a:pPr algn="just"/>
            <a:r>
              <a:rPr lang="en-IN" dirty="0"/>
              <a:t>     </a:t>
            </a:r>
            <a:r>
              <a:rPr lang="en-IN" b="1" dirty="0"/>
              <a:t>override</a:t>
            </a:r>
            <a:r>
              <a:rPr lang="en-IN" dirty="0"/>
              <a:t> </a:t>
            </a:r>
            <a:r>
              <a:rPr lang="en-IN" b="1" dirty="0" err="1"/>
              <a:t>func</a:t>
            </a:r>
            <a:r>
              <a:rPr lang="en-IN" dirty="0"/>
              <a:t> prepare(for segue: </a:t>
            </a:r>
            <a:r>
              <a:rPr lang="en-IN" dirty="0" err="1"/>
              <a:t>UIStoryboardSegue</a:t>
            </a:r>
            <a:r>
              <a:rPr lang="en-IN" dirty="0"/>
              <a:t>, sender: </a:t>
            </a:r>
            <a:r>
              <a:rPr lang="en-IN" b="1" dirty="0"/>
              <a:t>Any</a:t>
            </a:r>
            <a:r>
              <a:rPr lang="en-IN" dirty="0"/>
              <a:t>?)  }</a:t>
            </a:r>
          </a:p>
        </p:txBody>
      </p:sp>
    </p:spTree>
    <p:extLst>
      <p:ext uri="{BB962C8B-B14F-4D97-AF65-F5344CB8AC3E}">
        <p14:creationId xmlns:p14="http://schemas.microsoft.com/office/powerpoint/2010/main" val="14471499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5" end="5"/>
                                            </p:txEl>
                                          </p:spTgt>
                                        </p:tgtEl>
                                        <p:attrNameLst>
                                          <p:attrName>style.visibility</p:attrName>
                                        </p:attrNameLst>
                                      </p:cBhvr>
                                      <p:to>
                                        <p:strVal val="visible"/>
                                      </p:to>
                                    </p:set>
                                    <p:animEffect transition="in" filter="fade">
                                      <p:cBhvr>
                                        <p:cTn id="12" dur="500"/>
                                        <p:tgtEl>
                                          <p:spTgt spid="3">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6" end="6"/>
                                            </p:txEl>
                                          </p:spTgt>
                                        </p:tgtEl>
                                        <p:attrNameLst>
                                          <p:attrName>style.visibility</p:attrName>
                                        </p:attrNameLst>
                                      </p:cBhvr>
                                      <p:to>
                                        <p:strVal val="visible"/>
                                      </p:to>
                                    </p:set>
                                    <p:animEffect transition="in" filter="fade">
                                      <p:cBhvr>
                                        <p:cTn id="17" dur="500"/>
                                        <p:tgtEl>
                                          <p:spTgt spid="3">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fade">
                                      <p:cBhvr>
                                        <p:cTn id="22" dur="500"/>
                                        <p:tgtEl>
                                          <p:spTgt spid="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animEffect transition="in" filter="fade">
                                      <p:cBhvr>
                                        <p:cTn id="27" dur="500"/>
                                        <p:tgtEl>
                                          <p:spTgt spid="3">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2" end="2"/>
                                            </p:txEl>
                                          </p:spTgt>
                                        </p:tgtEl>
                                        <p:attrNameLst>
                                          <p:attrName>style.visibility</p:attrName>
                                        </p:attrNameLst>
                                      </p:cBhvr>
                                      <p:to>
                                        <p:strVal val="visible"/>
                                      </p:to>
                                    </p:set>
                                    <p:animEffect transition="in" filter="fade">
                                      <p:cBhvr>
                                        <p:cTn id="32" dur="500"/>
                                        <p:tgtEl>
                                          <p:spTgt spid="3">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animEffect transition="in" filter="fade">
                                      <p:cBhvr>
                                        <p:cTn id="52" dur="500"/>
                                        <p:tgtEl>
                                          <p:spTgt spid="3">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fade">
                                      <p:cBhvr>
                                        <p:cTn id="57" dur="500"/>
                                        <p:tgtEl>
                                          <p:spTgt spid="3">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3" end="13"/>
                                            </p:txEl>
                                          </p:spTgt>
                                        </p:tgtEl>
                                        <p:attrNameLst>
                                          <p:attrName>style.visibility</p:attrName>
                                        </p:attrNameLst>
                                      </p:cBhvr>
                                      <p:to>
                                        <p:strVal val="visible"/>
                                      </p:to>
                                    </p:set>
                                    <p:animEffect transition="in" filter="fade">
                                      <p:cBhvr>
                                        <p:cTn id="62" dur="500"/>
                                        <p:tgtEl>
                                          <p:spTgt spid="3">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
                                            <p:txEl>
                                              <p:pRg st="15" end="15"/>
                                            </p:txEl>
                                          </p:spTgt>
                                        </p:tgtEl>
                                        <p:attrNameLst>
                                          <p:attrName>style.visibility</p:attrName>
                                        </p:attrNameLst>
                                      </p:cBhvr>
                                      <p:to>
                                        <p:strVal val="visible"/>
                                      </p:to>
                                    </p:set>
                                    <p:animEffect transition="in" filter="fade">
                                      <p:cBhvr>
                                        <p:cTn id="67" dur="500"/>
                                        <p:tgtEl>
                                          <p:spTgt spid="3">
                                            <p:txEl>
                                              <p:pRg st="15" end="15"/>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6" end="16"/>
                                            </p:txEl>
                                          </p:spTgt>
                                        </p:tgtEl>
                                        <p:attrNameLst>
                                          <p:attrName>style.visibility</p:attrName>
                                        </p:attrNameLst>
                                      </p:cBhvr>
                                      <p:to>
                                        <p:strVal val="visible"/>
                                      </p:to>
                                    </p:set>
                                    <p:animEffect transition="in" filter="fade">
                                      <p:cBhvr>
                                        <p:cTn id="72" dur="500"/>
                                        <p:tgtEl>
                                          <p:spTgt spid="3">
                                            <p:txEl>
                                              <p:pRg st="16" end="16"/>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
                                            <p:txEl>
                                              <p:pRg st="17" end="17"/>
                                            </p:txEl>
                                          </p:spTgt>
                                        </p:tgtEl>
                                        <p:attrNameLst>
                                          <p:attrName>style.visibility</p:attrName>
                                        </p:attrNameLst>
                                      </p:cBhvr>
                                      <p:to>
                                        <p:strVal val="visible"/>
                                      </p:to>
                                    </p:set>
                                    <p:animEffect transition="in" filter="fade">
                                      <p:cBhvr>
                                        <p:cTn id="77" dur="500"/>
                                        <p:tgtEl>
                                          <p:spTgt spid="3">
                                            <p:txEl>
                                              <p:pRg st="17" end="17"/>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
                                            <p:txEl>
                                              <p:pRg st="18" end="18"/>
                                            </p:txEl>
                                          </p:spTgt>
                                        </p:tgtEl>
                                        <p:attrNameLst>
                                          <p:attrName>style.visibility</p:attrName>
                                        </p:attrNameLst>
                                      </p:cBhvr>
                                      <p:to>
                                        <p:strVal val="visible"/>
                                      </p:to>
                                    </p:set>
                                    <p:animEffect transition="in" filter="fade">
                                      <p:cBhvr>
                                        <p:cTn id="82" dur="500"/>
                                        <p:tgtEl>
                                          <p:spTgt spid="3">
                                            <p:txEl>
                                              <p:pRg st="18" end="18"/>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3">
                                            <p:txEl>
                                              <p:pRg st="19" end="19"/>
                                            </p:txEl>
                                          </p:spTgt>
                                        </p:tgtEl>
                                        <p:attrNameLst>
                                          <p:attrName>style.visibility</p:attrName>
                                        </p:attrNameLst>
                                      </p:cBhvr>
                                      <p:to>
                                        <p:strVal val="visible"/>
                                      </p:to>
                                    </p:set>
                                    <p:animEffect transition="in" filter="fade">
                                      <p:cBhvr>
                                        <p:cTn id="87" dur="500"/>
                                        <p:tgtEl>
                                          <p:spTgt spid="3">
                                            <p:txEl>
                                              <p:pRg st="19" end="19"/>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3">
                                            <p:txEl>
                                              <p:pRg st="20" end="20"/>
                                            </p:txEl>
                                          </p:spTgt>
                                        </p:tgtEl>
                                        <p:attrNameLst>
                                          <p:attrName>style.visibility</p:attrName>
                                        </p:attrNameLst>
                                      </p:cBhvr>
                                      <p:to>
                                        <p:strVal val="visible"/>
                                      </p:to>
                                    </p:set>
                                    <p:animEffect transition="in" filter="fade">
                                      <p:cBhvr>
                                        <p:cTn id="92" dur="500"/>
                                        <p:tgtEl>
                                          <p:spTgt spid="3">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1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Design</a:t>
            </a:r>
          </a:p>
        </p:txBody>
      </p:sp>
      <p:sp>
        <p:nvSpPr>
          <p:cNvPr id="3" name="TextBox 2">
            <a:extLst>
              <a:ext uri="{FF2B5EF4-FFF2-40B4-BE49-F238E27FC236}">
                <a16:creationId xmlns:a16="http://schemas.microsoft.com/office/drawing/2014/main" id="{52182B46-56F5-C0F1-0017-409B3D69C9BD}"/>
              </a:ext>
            </a:extLst>
          </p:cNvPr>
          <p:cNvSpPr txBox="1"/>
          <p:nvPr/>
        </p:nvSpPr>
        <p:spPr>
          <a:xfrm>
            <a:off x="344271" y="948090"/>
            <a:ext cx="11503458" cy="5355312"/>
          </a:xfrm>
          <a:prstGeom prst="rect">
            <a:avLst/>
          </a:prstGeom>
          <a:noFill/>
        </p:spPr>
        <p:txBody>
          <a:bodyPr wrap="square">
            <a:spAutoFit/>
          </a:bodyPr>
          <a:lstStyle/>
          <a:p>
            <a:r>
              <a:rPr lang="en-IN" b="1" dirty="0"/>
              <a:t>class</a:t>
            </a:r>
            <a:r>
              <a:rPr lang="en-IN" dirty="0"/>
              <a:t> </a:t>
            </a:r>
            <a:r>
              <a:rPr lang="en-IN" dirty="0" err="1"/>
              <a:t>CalendarViewController</a:t>
            </a:r>
            <a:r>
              <a:rPr lang="en-IN" dirty="0"/>
              <a:t>: </a:t>
            </a:r>
            <a:r>
              <a:rPr lang="en-IN" dirty="0" err="1"/>
              <a:t>UIViewController,UICalendarSelectionSingleDateDelegate</a:t>
            </a:r>
            <a:r>
              <a:rPr lang="en-IN" dirty="0"/>
              <a:t>   {</a:t>
            </a:r>
          </a:p>
          <a:p>
            <a:r>
              <a:rPr lang="en-IN" dirty="0"/>
              <a:t>    </a:t>
            </a:r>
            <a:r>
              <a:rPr lang="en-IN" b="1" dirty="0"/>
              <a:t>var</a:t>
            </a:r>
            <a:r>
              <a:rPr lang="en-IN" dirty="0"/>
              <a:t> </a:t>
            </a:r>
            <a:r>
              <a:rPr lang="en-IN" dirty="0" err="1"/>
              <a:t>tempDate:Date</a:t>
            </a:r>
            <a:r>
              <a:rPr lang="en-IN" dirty="0"/>
              <a:t>?</a:t>
            </a:r>
          </a:p>
          <a:p>
            <a:r>
              <a:rPr lang="en-IN" dirty="0"/>
              <a:t>    </a:t>
            </a:r>
            <a:r>
              <a:rPr lang="en-IN" b="1" dirty="0"/>
              <a:t>var</a:t>
            </a:r>
            <a:r>
              <a:rPr lang="en-IN" dirty="0"/>
              <a:t> </a:t>
            </a:r>
            <a:r>
              <a:rPr lang="en-IN" dirty="0" err="1"/>
              <a:t>receivedUser:String</a:t>
            </a:r>
            <a:r>
              <a:rPr lang="en-IN" dirty="0"/>
              <a:t>?</a:t>
            </a:r>
          </a:p>
          <a:p>
            <a:r>
              <a:rPr lang="en-IN" dirty="0"/>
              <a:t>    </a:t>
            </a:r>
            <a:r>
              <a:rPr lang="en-IN" b="1" dirty="0" err="1"/>
              <a:t>func</a:t>
            </a:r>
            <a:r>
              <a:rPr lang="en-IN" dirty="0"/>
              <a:t> </a:t>
            </a:r>
            <a:r>
              <a:rPr lang="en-IN" dirty="0" err="1"/>
              <a:t>dateSelection</a:t>
            </a:r>
            <a:r>
              <a:rPr lang="en-IN" dirty="0"/>
              <a:t>(_ selection: </a:t>
            </a:r>
            <a:r>
              <a:rPr lang="en-IN" dirty="0" err="1"/>
              <a:t>UICalendarSelectionSingleDate</a:t>
            </a:r>
            <a:r>
              <a:rPr lang="en-IN" dirty="0"/>
              <a:t>, </a:t>
            </a:r>
            <a:r>
              <a:rPr lang="en-IN" dirty="0" err="1"/>
              <a:t>canSelectDate</a:t>
            </a:r>
            <a:r>
              <a:rPr lang="en-IN" dirty="0"/>
              <a:t> </a:t>
            </a:r>
            <a:r>
              <a:rPr lang="en-IN" dirty="0" err="1"/>
              <a:t>dateComponents</a:t>
            </a:r>
            <a:r>
              <a:rPr lang="en-IN" dirty="0"/>
              <a:t>: </a:t>
            </a:r>
            <a:r>
              <a:rPr lang="en-IN" dirty="0" err="1"/>
              <a:t>DateComponents</a:t>
            </a:r>
            <a:r>
              <a:rPr lang="en-IN" dirty="0"/>
              <a:t>?) -&gt; Bool</a:t>
            </a:r>
          </a:p>
          <a:p>
            <a:r>
              <a:rPr lang="en-IN" dirty="0"/>
              <a:t>    </a:t>
            </a:r>
            <a:r>
              <a:rPr lang="en-IN" b="1" dirty="0" err="1"/>
              <a:t>func</a:t>
            </a:r>
            <a:r>
              <a:rPr lang="en-IN" dirty="0"/>
              <a:t> </a:t>
            </a:r>
            <a:r>
              <a:rPr lang="en-IN" dirty="0" err="1"/>
              <a:t>dateSelection</a:t>
            </a:r>
            <a:r>
              <a:rPr lang="en-IN" dirty="0"/>
              <a:t>(_ selection: </a:t>
            </a:r>
            <a:r>
              <a:rPr lang="en-IN" dirty="0" err="1"/>
              <a:t>UICalendarSelectionSingleDate</a:t>
            </a:r>
            <a:r>
              <a:rPr lang="en-IN" dirty="0"/>
              <a:t>, </a:t>
            </a:r>
            <a:r>
              <a:rPr lang="en-IN" dirty="0" err="1"/>
              <a:t>didSelectDate</a:t>
            </a:r>
            <a:r>
              <a:rPr lang="en-IN" dirty="0"/>
              <a:t> </a:t>
            </a:r>
            <a:r>
              <a:rPr lang="en-IN" dirty="0" err="1"/>
              <a:t>dateComponents</a:t>
            </a:r>
            <a:r>
              <a:rPr lang="en-IN" dirty="0"/>
              <a:t>: </a:t>
            </a:r>
            <a:r>
              <a:rPr lang="en-IN" dirty="0" err="1"/>
              <a:t>DateComponents</a:t>
            </a:r>
            <a:r>
              <a:rPr lang="en-IN" dirty="0"/>
              <a:t>?) {</a:t>
            </a:r>
          </a:p>
          <a:p>
            <a:r>
              <a:rPr lang="en-IN" dirty="0"/>
              <a:t>    </a:t>
            </a:r>
            <a:r>
              <a:rPr lang="en-IN" b="1" dirty="0"/>
              <a:t>override</a:t>
            </a:r>
            <a:r>
              <a:rPr lang="en-IN" dirty="0"/>
              <a:t> </a:t>
            </a:r>
            <a:r>
              <a:rPr lang="en-IN" b="1" dirty="0" err="1"/>
              <a:t>func</a:t>
            </a:r>
            <a:r>
              <a:rPr lang="en-IN" dirty="0"/>
              <a:t> </a:t>
            </a:r>
            <a:r>
              <a:rPr lang="en-IN" dirty="0" err="1"/>
              <a:t>viewDidLoad</a:t>
            </a:r>
            <a:r>
              <a:rPr lang="en-IN" dirty="0"/>
              <a:t>()     </a:t>
            </a:r>
          </a:p>
          <a:p>
            <a:r>
              <a:rPr lang="en-IN" dirty="0"/>
              <a:t>    </a:t>
            </a:r>
            <a:r>
              <a:rPr lang="en-IN" b="1" dirty="0"/>
              <a:t>override</a:t>
            </a:r>
            <a:r>
              <a:rPr lang="en-IN" dirty="0"/>
              <a:t> </a:t>
            </a:r>
            <a:r>
              <a:rPr lang="en-IN" b="1" dirty="0" err="1"/>
              <a:t>func</a:t>
            </a:r>
            <a:r>
              <a:rPr lang="en-IN" dirty="0"/>
              <a:t> prepare(for segue: </a:t>
            </a:r>
            <a:r>
              <a:rPr lang="en-IN" dirty="0" err="1"/>
              <a:t>UIStoryboardSegue</a:t>
            </a:r>
            <a:r>
              <a:rPr lang="en-IN" dirty="0"/>
              <a:t>, sender: </a:t>
            </a:r>
            <a:r>
              <a:rPr lang="en-IN" b="1" dirty="0"/>
              <a:t>Any</a:t>
            </a:r>
            <a:r>
              <a:rPr lang="en-IN" dirty="0"/>
              <a:t>?)         </a:t>
            </a:r>
          </a:p>
          <a:p>
            <a:endParaRPr lang="en-IN" dirty="0"/>
          </a:p>
          <a:p>
            <a:r>
              <a:rPr lang="en-IN" dirty="0"/>
              <a:t>public </a:t>
            </a:r>
            <a:r>
              <a:rPr lang="en-IN" b="1" dirty="0"/>
              <a:t>class</a:t>
            </a:r>
            <a:r>
              <a:rPr lang="en-IN" dirty="0"/>
              <a:t> Note: </a:t>
            </a:r>
            <a:r>
              <a:rPr lang="en-IN" dirty="0" err="1"/>
              <a:t>NSManagedObject</a:t>
            </a:r>
            <a:r>
              <a:rPr lang="en-IN" dirty="0"/>
              <a:t>{</a:t>
            </a:r>
          </a:p>
          <a:p>
            <a:r>
              <a:rPr lang="en-IN" dirty="0"/>
              <a:t>    </a:t>
            </a:r>
            <a:r>
              <a:rPr lang="en-IN" b="1" dirty="0"/>
              <a:t>@</a:t>
            </a:r>
            <a:r>
              <a:rPr lang="en-IN" b="1" dirty="0" err="1"/>
              <a:t>NSManaged</a:t>
            </a:r>
            <a:r>
              <a:rPr lang="en-IN" dirty="0"/>
              <a:t> </a:t>
            </a:r>
            <a:r>
              <a:rPr lang="en-IN" b="1" dirty="0"/>
              <a:t>var</a:t>
            </a:r>
            <a:r>
              <a:rPr lang="en-IN" dirty="0"/>
              <a:t> id: </a:t>
            </a:r>
            <a:r>
              <a:rPr lang="en-IN" dirty="0" err="1"/>
              <a:t>NSNumber</a:t>
            </a:r>
            <a:r>
              <a:rPr lang="en-IN" dirty="0"/>
              <a:t>!</a:t>
            </a:r>
          </a:p>
          <a:p>
            <a:r>
              <a:rPr lang="en-IN" dirty="0"/>
              <a:t>    </a:t>
            </a:r>
            <a:r>
              <a:rPr lang="en-IN" b="1" dirty="0"/>
              <a:t>@</a:t>
            </a:r>
            <a:r>
              <a:rPr lang="en-IN" b="1" dirty="0" err="1"/>
              <a:t>NSManaged</a:t>
            </a:r>
            <a:r>
              <a:rPr lang="en-IN" dirty="0"/>
              <a:t> </a:t>
            </a:r>
            <a:r>
              <a:rPr lang="en-IN" b="1" dirty="0"/>
              <a:t>var</a:t>
            </a:r>
            <a:r>
              <a:rPr lang="en-IN" dirty="0"/>
              <a:t> title: String!</a:t>
            </a:r>
          </a:p>
          <a:p>
            <a:r>
              <a:rPr lang="en-IN" dirty="0"/>
              <a:t>    </a:t>
            </a:r>
            <a:r>
              <a:rPr lang="en-IN" b="1" dirty="0"/>
              <a:t>@</a:t>
            </a:r>
            <a:r>
              <a:rPr lang="en-IN" b="1" dirty="0" err="1"/>
              <a:t>NSManaged</a:t>
            </a:r>
            <a:r>
              <a:rPr lang="en-IN" dirty="0"/>
              <a:t> </a:t>
            </a:r>
            <a:r>
              <a:rPr lang="en-IN" b="1" dirty="0"/>
              <a:t>var</a:t>
            </a:r>
            <a:r>
              <a:rPr lang="en-IN" dirty="0"/>
              <a:t> </a:t>
            </a:r>
            <a:r>
              <a:rPr lang="en-IN" dirty="0" err="1"/>
              <a:t>desc</a:t>
            </a:r>
            <a:r>
              <a:rPr lang="en-IN" dirty="0"/>
              <a:t>: String!</a:t>
            </a:r>
          </a:p>
          <a:p>
            <a:r>
              <a:rPr lang="en-IN" dirty="0"/>
              <a:t>    </a:t>
            </a:r>
            <a:r>
              <a:rPr lang="en-IN" b="1" dirty="0"/>
              <a:t>@</a:t>
            </a:r>
            <a:r>
              <a:rPr lang="en-IN" b="1" dirty="0" err="1"/>
              <a:t>NSManaged</a:t>
            </a:r>
            <a:r>
              <a:rPr lang="en-IN" dirty="0"/>
              <a:t> </a:t>
            </a:r>
            <a:r>
              <a:rPr lang="en-IN" b="1" dirty="0"/>
              <a:t>var</a:t>
            </a:r>
            <a:r>
              <a:rPr lang="en-IN" dirty="0"/>
              <a:t> sentiment: String!</a:t>
            </a:r>
          </a:p>
          <a:p>
            <a:r>
              <a:rPr lang="en-IN" dirty="0"/>
              <a:t>    </a:t>
            </a:r>
            <a:r>
              <a:rPr lang="en-IN" b="1" dirty="0"/>
              <a:t>@</a:t>
            </a:r>
            <a:r>
              <a:rPr lang="en-IN" b="1" dirty="0" err="1"/>
              <a:t>NSManaged</a:t>
            </a:r>
            <a:r>
              <a:rPr lang="en-IN" dirty="0"/>
              <a:t> </a:t>
            </a:r>
            <a:r>
              <a:rPr lang="en-IN" b="1" dirty="0"/>
              <a:t>var</a:t>
            </a:r>
            <a:r>
              <a:rPr lang="en-IN" dirty="0"/>
              <a:t> username: String!</a:t>
            </a:r>
          </a:p>
          <a:p>
            <a:r>
              <a:rPr lang="en-IN" dirty="0"/>
              <a:t>    </a:t>
            </a:r>
            <a:r>
              <a:rPr lang="en-IN" b="1" dirty="0"/>
              <a:t>@</a:t>
            </a:r>
            <a:r>
              <a:rPr lang="en-IN" b="1" dirty="0" err="1"/>
              <a:t>NSManaged</a:t>
            </a:r>
            <a:r>
              <a:rPr lang="en-IN" dirty="0"/>
              <a:t> </a:t>
            </a:r>
            <a:r>
              <a:rPr lang="en-IN" b="1" dirty="0"/>
              <a:t>var</a:t>
            </a:r>
            <a:r>
              <a:rPr lang="en-IN" dirty="0"/>
              <a:t> </a:t>
            </a:r>
            <a:r>
              <a:rPr lang="en-IN" dirty="0" err="1"/>
              <a:t>dateAdded</a:t>
            </a:r>
            <a:r>
              <a:rPr lang="en-IN" dirty="0"/>
              <a:t>: Date?</a:t>
            </a:r>
          </a:p>
          <a:p>
            <a:r>
              <a:rPr lang="en-IN" dirty="0"/>
              <a:t>    </a:t>
            </a:r>
            <a:r>
              <a:rPr lang="en-IN" b="1" dirty="0"/>
              <a:t>@</a:t>
            </a:r>
            <a:r>
              <a:rPr lang="en-IN" b="1" dirty="0" err="1"/>
              <a:t>NSManaged</a:t>
            </a:r>
            <a:r>
              <a:rPr lang="en-IN" dirty="0"/>
              <a:t> </a:t>
            </a:r>
            <a:r>
              <a:rPr lang="en-IN" b="1" dirty="0"/>
              <a:t>var</a:t>
            </a:r>
            <a:r>
              <a:rPr lang="en-IN" dirty="0"/>
              <a:t> </a:t>
            </a:r>
            <a:r>
              <a:rPr lang="en-IN" dirty="0" err="1"/>
              <a:t>deletedDate</a:t>
            </a:r>
            <a:r>
              <a:rPr lang="en-IN" dirty="0"/>
              <a:t>: Date?</a:t>
            </a:r>
          </a:p>
          <a:p>
            <a:r>
              <a:rPr lang="en-IN" dirty="0"/>
              <a:t>}</a:t>
            </a:r>
          </a:p>
          <a:p>
            <a:r>
              <a:rPr lang="en-IN" dirty="0"/>
              <a:t>    </a:t>
            </a:r>
          </a:p>
        </p:txBody>
      </p:sp>
    </p:spTree>
    <p:extLst>
      <p:ext uri="{BB962C8B-B14F-4D97-AF65-F5344CB8AC3E}">
        <p14:creationId xmlns:p14="http://schemas.microsoft.com/office/powerpoint/2010/main" val="3357740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Effect transition="in" filter="fade">
                                      <p:cBhvr>
                                        <p:cTn id="37" dur="500"/>
                                        <p:tgtEl>
                                          <p:spTgt spid="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17" end="17"/>
                                            </p:txEl>
                                          </p:spTgt>
                                        </p:tgtEl>
                                        <p:attrNameLst>
                                          <p:attrName>style.visibility</p:attrName>
                                        </p:attrNameLst>
                                      </p:cBhvr>
                                      <p:to>
                                        <p:strVal val="visible"/>
                                      </p:to>
                                    </p:set>
                                    <p:animEffect transition="in" filter="fade">
                                      <p:cBhvr>
                                        <p:cTn id="42" dur="500"/>
                                        <p:tgtEl>
                                          <p:spTgt spid="3">
                                            <p:txEl>
                                              <p:pRg st="17" end="1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8" end="8"/>
                                            </p:txEl>
                                          </p:spTgt>
                                        </p:tgtEl>
                                        <p:attrNameLst>
                                          <p:attrName>style.visibility</p:attrName>
                                        </p:attrNameLst>
                                      </p:cBhvr>
                                      <p:to>
                                        <p:strVal val="visible"/>
                                      </p:to>
                                    </p:set>
                                    <p:animEffect transition="in" filter="fade">
                                      <p:cBhvr>
                                        <p:cTn id="47" dur="500"/>
                                        <p:tgtEl>
                                          <p:spTgt spid="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16" end="16"/>
                                            </p:txEl>
                                          </p:spTgt>
                                        </p:tgtEl>
                                        <p:attrNameLst>
                                          <p:attrName>style.visibility</p:attrName>
                                        </p:attrNameLst>
                                      </p:cBhvr>
                                      <p:to>
                                        <p:strVal val="visible"/>
                                      </p:to>
                                    </p:set>
                                    <p:animEffect transition="in" filter="fade">
                                      <p:cBhvr>
                                        <p:cTn id="52" dur="500"/>
                                        <p:tgtEl>
                                          <p:spTgt spid="3">
                                            <p:txEl>
                                              <p:pRg st="16" end="16"/>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9" end="9"/>
                                            </p:txEl>
                                          </p:spTgt>
                                        </p:tgtEl>
                                        <p:attrNameLst>
                                          <p:attrName>style.visibility</p:attrName>
                                        </p:attrNameLst>
                                      </p:cBhvr>
                                      <p:to>
                                        <p:strVal val="visible"/>
                                      </p:to>
                                    </p:set>
                                    <p:animEffect transition="in" filter="fade">
                                      <p:cBhvr>
                                        <p:cTn id="57" dur="500"/>
                                        <p:tgtEl>
                                          <p:spTgt spid="3">
                                            <p:txEl>
                                              <p:pRg st="9" end="9"/>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0" end="10"/>
                                            </p:txEl>
                                          </p:spTgt>
                                        </p:tgtEl>
                                        <p:attrNameLst>
                                          <p:attrName>style.visibility</p:attrName>
                                        </p:attrNameLst>
                                      </p:cBhvr>
                                      <p:to>
                                        <p:strVal val="visible"/>
                                      </p:to>
                                    </p:set>
                                    <p:animEffect transition="in" filter="fade">
                                      <p:cBhvr>
                                        <p:cTn id="62" dur="500"/>
                                        <p:tgtEl>
                                          <p:spTgt spid="3">
                                            <p:txEl>
                                              <p:pRg st="10" end="1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
                                            <p:txEl>
                                              <p:pRg st="11" end="11"/>
                                            </p:txEl>
                                          </p:spTgt>
                                        </p:tgtEl>
                                        <p:attrNameLst>
                                          <p:attrName>style.visibility</p:attrName>
                                        </p:attrNameLst>
                                      </p:cBhvr>
                                      <p:to>
                                        <p:strVal val="visible"/>
                                      </p:to>
                                    </p:set>
                                    <p:animEffect transition="in" filter="fade">
                                      <p:cBhvr>
                                        <p:cTn id="67" dur="500"/>
                                        <p:tgtEl>
                                          <p:spTgt spid="3">
                                            <p:txEl>
                                              <p:pRg st="11" end="1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2" end="12"/>
                                            </p:txEl>
                                          </p:spTgt>
                                        </p:tgtEl>
                                        <p:attrNameLst>
                                          <p:attrName>style.visibility</p:attrName>
                                        </p:attrNameLst>
                                      </p:cBhvr>
                                      <p:to>
                                        <p:strVal val="visible"/>
                                      </p:to>
                                    </p:set>
                                    <p:animEffect transition="in" filter="fade">
                                      <p:cBhvr>
                                        <p:cTn id="72" dur="500"/>
                                        <p:tgtEl>
                                          <p:spTgt spid="3">
                                            <p:txEl>
                                              <p:pRg st="12" end="1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
                                            <p:txEl>
                                              <p:pRg st="13" end="13"/>
                                            </p:txEl>
                                          </p:spTgt>
                                        </p:tgtEl>
                                        <p:attrNameLst>
                                          <p:attrName>style.visibility</p:attrName>
                                        </p:attrNameLst>
                                      </p:cBhvr>
                                      <p:to>
                                        <p:strVal val="visible"/>
                                      </p:to>
                                    </p:set>
                                    <p:animEffect transition="in" filter="fade">
                                      <p:cBhvr>
                                        <p:cTn id="77" dur="500"/>
                                        <p:tgtEl>
                                          <p:spTgt spid="3">
                                            <p:txEl>
                                              <p:pRg st="13" end="13"/>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
                                            <p:txEl>
                                              <p:pRg st="14" end="14"/>
                                            </p:txEl>
                                          </p:spTgt>
                                        </p:tgtEl>
                                        <p:attrNameLst>
                                          <p:attrName>style.visibility</p:attrName>
                                        </p:attrNameLst>
                                      </p:cBhvr>
                                      <p:to>
                                        <p:strVal val="visible"/>
                                      </p:to>
                                    </p:set>
                                    <p:animEffect transition="in" filter="fade">
                                      <p:cBhvr>
                                        <p:cTn id="82" dur="500"/>
                                        <p:tgtEl>
                                          <p:spTgt spid="3">
                                            <p:txEl>
                                              <p:pRg st="14" end="14"/>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3">
                                            <p:txEl>
                                              <p:pRg st="15" end="15"/>
                                            </p:txEl>
                                          </p:spTgt>
                                        </p:tgtEl>
                                        <p:attrNameLst>
                                          <p:attrName>style.visibility</p:attrName>
                                        </p:attrNameLst>
                                      </p:cBhvr>
                                      <p:to>
                                        <p:strVal val="visible"/>
                                      </p:to>
                                    </p:set>
                                    <p:animEffect transition="in" filter="fade">
                                      <p:cBhvr>
                                        <p:cTn id="87" dur="500"/>
                                        <p:tgtEl>
                                          <p:spTgt spid="3">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1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Design</a:t>
            </a:r>
          </a:p>
        </p:txBody>
      </p:sp>
      <p:sp>
        <p:nvSpPr>
          <p:cNvPr id="3" name="TextBox 2">
            <a:extLst>
              <a:ext uri="{FF2B5EF4-FFF2-40B4-BE49-F238E27FC236}">
                <a16:creationId xmlns:a16="http://schemas.microsoft.com/office/drawing/2014/main" id="{52182B46-56F5-C0F1-0017-409B3D69C9BD}"/>
              </a:ext>
            </a:extLst>
          </p:cNvPr>
          <p:cNvSpPr txBox="1"/>
          <p:nvPr/>
        </p:nvSpPr>
        <p:spPr>
          <a:xfrm>
            <a:off x="344271" y="616353"/>
            <a:ext cx="11503458" cy="6186309"/>
          </a:xfrm>
          <a:prstGeom prst="rect">
            <a:avLst/>
          </a:prstGeom>
          <a:noFill/>
        </p:spPr>
        <p:txBody>
          <a:bodyPr wrap="square">
            <a:spAutoFit/>
          </a:bodyPr>
          <a:lstStyle/>
          <a:p>
            <a:endParaRPr lang="en-IN" b="1" dirty="0"/>
          </a:p>
          <a:p>
            <a:r>
              <a:rPr lang="en-IN" b="1" dirty="0"/>
              <a:t>class</a:t>
            </a:r>
            <a:r>
              <a:rPr lang="en-IN" dirty="0"/>
              <a:t> </a:t>
            </a:r>
            <a:r>
              <a:rPr lang="en-IN" dirty="0" err="1"/>
              <a:t>NoteCell</a:t>
            </a:r>
            <a:r>
              <a:rPr lang="en-IN" dirty="0"/>
              <a:t>: </a:t>
            </a:r>
            <a:r>
              <a:rPr lang="en-IN" dirty="0" err="1"/>
              <a:t>UITableViewCell</a:t>
            </a:r>
            <a:r>
              <a:rPr lang="en-IN" dirty="0"/>
              <a:t>{</a:t>
            </a:r>
          </a:p>
          <a:p>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titleLabel</a:t>
            </a:r>
            <a:r>
              <a:rPr lang="en-IN" dirty="0"/>
              <a:t>: </a:t>
            </a:r>
            <a:r>
              <a:rPr lang="en-IN" dirty="0" err="1"/>
              <a:t>UILabel</a:t>
            </a:r>
            <a:r>
              <a:rPr lang="en-IN" dirty="0"/>
              <a:t>!</a:t>
            </a:r>
          </a:p>
          <a:p>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descriptionLabel</a:t>
            </a:r>
            <a:r>
              <a:rPr lang="en-IN" dirty="0"/>
              <a:t>: </a:t>
            </a:r>
            <a:r>
              <a:rPr lang="en-IN" dirty="0" err="1"/>
              <a:t>UILabel</a:t>
            </a:r>
            <a:r>
              <a:rPr lang="en-IN" dirty="0"/>
              <a:t>!</a:t>
            </a:r>
          </a:p>
          <a:p>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sentimentLabel</a:t>
            </a:r>
            <a:r>
              <a:rPr lang="en-IN" dirty="0"/>
              <a:t>: </a:t>
            </a:r>
            <a:r>
              <a:rPr lang="en-IN" dirty="0" err="1"/>
              <a:t>UILabel</a:t>
            </a:r>
            <a:r>
              <a:rPr lang="en-IN" dirty="0"/>
              <a:t>!</a:t>
            </a:r>
          </a:p>
          <a:p>
            <a:r>
              <a:rPr lang="en-IN" dirty="0"/>
              <a:t>}</a:t>
            </a:r>
          </a:p>
          <a:p>
            <a:endParaRPr lang="en-IN" b="1" dirty="0"/>
          </a:p>
          <a:p>
            <a:r>
              <a:rPr lang="en-IN" b="1" dirty="0"/>
              <a:t>class</a:t>
            </a:r>
            <a:r>
              <a:rPr lang="en-IN" dirty="0"/>
              <a:t> </a:t>
            </a:r>
            <a:r>
              <a:rPr lang="en-IN" dirty="0" err="1"/>
              <a:t>NoteTableView</a:t>
            </a:r>
            <a:r>
              <a:rPr lang="en-IN" dirty="0"/>
              <a:t>: </a:t>
            </a:r>
            <a:r>
              <a:rPr lang="en-IN" dirty="0" err="1"/>
              <a:t>UITableViewController</a:t>
            </a:r>
            <a:r>
              <a:rPr lang="en-IN" dirty="0"/>
              <a:t>{</a:t>
            </a:r>
          </a:p>
          <a:p>
            <a:r>
              <a:rPr lang="en-IN" dirty="0"/>
              <a:t>    </a:t>
            </a:r>
            <a:r>
              <a:rPr lang="en-IN" b="1" dirty="0"/>
              <a:t>var</a:t>
            </a:r>
            <a:r>
              <a:rPr lang="en-IN" dirty="0"/>
              <a:t> </a:t>
            </a:r>
            <a:r>
              <a:rPr lang="en-IN" dirty="0" err="1"/>
              <a:t>firstLoad</a:t>
            </a:r>
            <a:r>
              <a:rPr lang="en-IN" dirty="0"/>
              <a:t>=</a:t>
            </a:r>
            <a:r>
              <a:rPr lang="en-IN" b="1" dirty="0"/>
              <a:t>true</a:t>
            </a:r>
            <a:endParaRPr lang="en-IN" dirty="0"/>
          </a:p>
          <a:p>
            <a:r>
              <a:rPr lang="en-IN" dirty="0"/>
              <a:t>    </a:t>
            </a:r>
            <a:r>
              <a:rPr lang="en-IN" b="1" dirty="0"/>
              <a:t>var</a:t>
            </a:r>
            <a:r>
              <a:rPr lang="en-IN" dirty="0"/>
              <a:t> </a:t>
            </a:r>
            <a:r>
              <a:rPr lang="en-IN" dirty="0" err="1"/>
              <a:t>receivedDate</a:t>
            </a:r>
            <a:r>
              <a:rPr lang="en-IN" dirty="0"/>
              <a:t>: Date?</a:t>
            </a:r>
          </a:p>
          <a:p>
            <a:r>
              <a:rPr lang="en-IN" dirty="0"/>
              <a:t>    </a:t>
            </a:r>
            <a:r>
              <a:rPr lang="en-IN" b="1" dirty="0"/>
              <a:t>var</a:t>
            </a:r>
            <a:r>
              <a:rPr lang="en-IN" dirty="0"/>
              <a:t> </a:t>
            </a:r>
            <a:r>
              <a:rPr lang="en-IN" dirty="0" err="1"/>
              <a:t>receivedUser</a:t>
            </a:r>
            <a:r>
              <a:rPr lang="en-IN" dirty="0"/>
              <a:t>: String?</a:t>
            </a:r>
          </a:p>
          <a:p>
            <a:r>
              <a:rPr lang="en-IN" dirty="0"/>
              <a:t>    </a:t>
            </a:r>
            <a:r>
              <a:rPr lang="en-IN" b="1" dirty="0" err="1"/>
              <a:t>func</a:t>
            </a:r>
            <a:r>
              <a:rPr lang="en-IN" dirty="0"/>
              <a:t> </a:t>
            </a:r>
            <a:r>
              <a:rPr lang="en-IN" dirty="0" err="1"/>
              <a:t>analyzeSentiment</a:t>
            </a:r>
            <a:r>
              <a:rPr lang="en-IN" dirty="0"/>
              <a:t>(for text: String) -&gt; String </a:t>
            </a:r>
          </a:p>
          <a:p>
            <a:r>
              <a:rPr lang="en-IN" dirty="0"/>
              <a:t>    </a:t>
            </a:r>
            <a:r>
              <a:rPr lang="en-IN" b="1" dirty="0" err="1"/>
              <a:t>func</a:t>
            </a:r>
            <a:r>
              <a:rPr lang="en-IN" dirty="0"/>
              <a:t> </a:t>
            </a:r>
            <a:r>
              <a:rPr lang="en-IN" dirty="0" err="1"/>
              <a:t>mapSentimentToEmoji</a:t>
            </a:r>
            <a:r>
              <a:rPr lang="en-IN" dirty="0"/>
              <a:t>(_ </a:t>
            </a:r>
            <a:r>
              <a:rPr lang="en-IN" dirty="0" err="1"/>
              <a:t>sentimentScore</a:t>
            </a:r>
            <a:r>
              <a:rPr lang="en-IN" dirty="0"/>
              <a:t>: String) -&gt; String </a:t>
            </a:r>
          </a:p>
          <a:p>
            <a:r>
              <a:rPr lang="en-IN" dirty="0"/>
              <a:t>    </a:t>
            </a:r>
            <a:r>
              <a:rPr lang="en-IN" b="1" dirty="0" err="1"/>
              <a:t>func</a:t>
            </a:r>
            <a:r>
              <a:rPr lang="en-IN" dirty="0"/>
              <a:t> </a:t>
            </a:r>
            <a:r>
              <a:rPr lang="en-IN" dirty="0" err="1"/>
              <a:t>nonDeletedNotes</a:t>
            </a:r>
            <a:r>
              <a:rPr lang="en-IN" dirty="0"/>
              <a:t>() -&gt; [Note]</a:t>
            </a:r>
          </a:p>
          <a:p>
            <a:r>
              <a:rPr lang="en-IN" dirty="0"/>
              <a:t>    </a:t>
            </a:r>
            <a:r>
              <a:rPr lang="en-IN" b="1" dirty="0"/>
              <a:t>override</a:t>
            </a:r>
            <a:r>
              <a:rPr lang="en-IN" dirty="0"/>
              <a:t> </a:t>
            </a:r>
            <a:r>
              <a:rPr lang="en-IN" b="1" dirty="0" err="1"/>
              <a:t>func</a:t>
            </a:r>
            <a:r>
              <a:rPr lang="en-IN" dirty="0"/>
              <a:t> </a:t>
            </a:r>
            <a:r>
              <a:rPr lang="en-IN" dirty="0" err="1"/>
              <a:t>viewDidLoad</a:t>
            </a:r>
            <a:r>
              <a:rPr lang="en-IN" dirty="0"/>
              <a:t>() </a:t>
            </a:r>
          </a:p>
          <a:p>
            <a:r>
              <a:rPr lang="en-IN" dirty="0"/>
              <a:t>    </a:t>
            </a:r>
            <a:r>
              <a:rPr lang="en-IN" b="1" dirty="0"/>
              <a:t>override</a:t>
            </a:r>
            <a:r>
              <a:rPr lang="en-IN" dirty="0"/>
              <a:t> </a:t>
            </a:r>
            <a:r>
              <a:rPr lang="en-IN" b="1" dirty="0" err="1"/>
              <a:t>func</a:t>
            </a:r>
            <a:r>
              <a:rPr lang="en-IN" dirty="0"/>
              <a:t> </a:t>
            </a:r>
            <a:r>
              <a:rPr lang="en-IN" dirty="0" err="1"/>
              <a:t>tableView</a:t>
            </a:r>
            <a:r>
              <a:rPr lang="en-IN" dirty="0"/>
              <a:t>(_ </a:t>
            </a:r>
            <a:r>
              <a:rPr lang="en-IN" dirty="0" err="1"/>
              <a:t>tableView</a:t>
            </a:r>
            <a:r>
              <a:rPr lang="en-IN" dirty="0"/>
              <a:t>: </a:t>
            </a:r>
            <a:r>
              <a:rPr lang="en-IN" dirty="0" err="1"/>
              <a:t>UITableView</a:t>
            </a:r>
            <a:r>
              <a:rPr lang="en-IN" dirty="0"/>
              <a:t>, </a:t>
            </a:r>
            <a:r>
              <a:rPr lang="en-IN" dirty="0" err="1"/>
              <a:t>cellForRowAt</a:t>
            </a:r>
            <a:r>
              <a:rPr lang="en-IN" dirty="0"/>
              <a:t> </a:t>
            </a:r>
            <a:r>
              <a:rPr lang="en-IN" dirty="0" err="1"/>
              <a:t>indexPath</a:t>
            </a:r>
            <a:r>
              <a:rPr lang="en-IN" dirty="0"/>
              <a:t>: </a:t>
            </a:r>
            <a:r>
              <a:rPr lang="en-IN" dirty="0" err="1"/>
              <a:t>IndexPath</a:t>
            </a:r>
            <a:r>
              <a:rPr lang="en-IN" dirty="0"/>
              <a:t>) -&gt; </a:t>
            </a:r>
            <a:r>
              <a:rPr lang="en-IN" dirty="0" err="1"/>
              <a:t>UITableViewCell</a:t>
            </a:r>
            <a:r>
              <a:rPr lang="en-IN" dirty="0"/>
              <a:t>     </a:t>
            </a:r>
          </a:p>
          <a:p>
            <a:r>
              <a:rPr lang="en-IN" dirty="0"/>
              <a:t>    </a:t>
            </a:r>
            <a:r>
              <a:rPr lang="en-IN" b="1" dirty="0"/>
              <a:t>override</a:t>
            </a:r>
            <a:r>
              <a:rPr lang="en-IN" dirty="0"/>
              <a:t> </a:t>
            </a:r>
            <a:r>
              <a:rPr lang="en-IN" b="1" dirty="0" err="1"/>
              <a:t>func</a:t>
            </a:r>
            <a:r>
              <a:rPr lang="en-IN" dirty="0"/>
              <a:t> </a:t>
            </a:r>
            <a:r>
              <a:rPr lang="en-IN" dirty="0" err="1"/>
              <a:t>tableView</a:t>
            </a:r>
            <a:r>
              <a:rPr lang="en-IN" dirty="0"/>
              <a:t>(_ </a:t>
            </a:r>
            <a:r>
              <a:rPr lang="en-IN" dirty="0" err="1"/>
              <a:t>tableView</a:t>
            </a:r>
            <a:r>
              <a:rPr lang="en-IN" dirty="0"/>
              <a:t>: </a:t>
            </a:r>
            <a:r>
              <a:rPr lang="en-IN" dirty="0" err="1"/>
              <a:t>UITableView</a:t>
            </a:r>
            <a:r>
              <a:rPr lang="en-IN" dirty="0"/>
              <a:t>, </a:t>
            </a:r>
            <a:r>
              <a:rPr lang="en-IN" dirty="0" err="1"/>
              <a:t>numberOfRowsInSection</a:t>
            </a:r>
            <a:r>
              <a:rPr lang="en-IN" dirty="0"/>
              <a:t> section: Int) -&gt; Int</a:t>
            </a:r>
          </a:p>
          <a:p>
            <a:r>
              <a:rPr lang="en-IN" dirty="0"/>
              <a:t>    </a:t>
            </a:r>
            <a:r>
              <a:rPr lang="en-IN" b="1" dirty="0"/>
              <a:t>override</a:t>
            </a:r>
            <a:r>
              <a:rPr lang="en-IN" dirty="0"/>
              <a:t> </a:t>
            </a:r>
            <a:r>
              <a:rPr lang="en-IN" b="1" dirty="0" err="1"/>
              <a:t>func</a:t>
            </a:r>
            <a:r>
              <a:rPr lang="en-IN" dirty="0"/>
              <a:t> </a:t>
            </a:r>
            <a:r>
              <a:rPr lang="en-IN" dirty="0" err="1"/>
              <a:t>viewDidAppear</a:t>
            </a:r>
            <a:r>
              <a:rPr lang="en-IN" dirty="0"/>
              <a:t>(_ animated: Bool    </a:t>
            </a:r>
          </a:p>
          <a:p>
            <a:r>
              <a:rPr lang="en-IN" dirty="0"/>
              <a:t>    </a:t>
            </a:r>
            <a:r>
              <a:rPr lang="en-IN" b="1" dirty="0"/>
              <a:t>override</a:t>
            </a:r>
            <a:r>
              <a:rPr lang="en-IN" dirty="0"/>
              <a:t> </a:t>
            </a:r>
            <a:r>
              <a:rPr lang="en-IN" b="1" dirty="0" err="1"/>
              <a:t>func</a:t>
            </a:r>
            <a:r>
              <a:rPr lang="en-IN" dirty="0"/>
              <a:t> </a:t>
            </a:r>
            <a:r>
              <a:rPr lang="en-IN" dirty="0" err="1"/>
              <a:t>tableView</a:t>
            </a:r>
            <a:r>
              <a:rPr lang="en-IN" dirty="0"/>
              <a:t>(_ </a:t>
            </a:r>
            <a:r>
              <a:rPr lang="en-IN" dirty="0" err="1"/>
              <a:t>tableView</a:t>
            </a:r>
            <a:r>
              <a:rPr lang="en-IN" dirty="0"/>
              <a:t>: </a:t>
            </a:r>
            <a:r>
              <a:rPr lang="en-IN" dirty="0" err="1"/>
              <a:t>UITableView</a:t>
            </a:r>
            <a:r>
              <a:rPr lang="en-IN" dirty="0"/>
              <a:t>, </a:t>
            </a:r>
            <a:r>
              <a:rPr lang="en-IN" dirty="0" err="1"/>
              <a:t>didSelectRowAt</a:t>
            </a:r>
            <a:r>
              <a:rPr lang="en-IN" dirty="0"/>
              <a:t> </a:t>
            </a:r>
            <a:r>
              <a:rPr lang="en-IN" dirty="0" err="1"/>
              <a:t>indexPath</a:t>
            </a:r>
            <a:r>
              <a:rPr lang="en-IN" dirty="0"/>
              <a:t>: </a:t>
            </a:r>
            <a:r>
              <a:rPr lang="en-IN" dirty="0" err="1"/>
              <a:t>IndexPath</a:t>
            </a:r>
            <a:r>
              <a:rPr lang="en-IN" dirty="0"/>
              <a:t>) </a:t>
            </a:r>
          </a:p>
          <a:p>
            <a:r>
              <a:rPr lang="en-IN" dirty="0"/>
              <a:t>    </a:t>
            </a:r>
            <a:r>
              <a:rPr lang="en-IN" b="1" dirty="0"/>
              <a:t>override</a:t>
            </a:r>
            <a:r>
              <a:rPr lang="en-IN" dirty="0"/>
              <a:t> </a:t>
            </a:r>
            <a:r>
              <a:rPr lang="en-IN" b="1" dirty="0" err="1"/>
              <a:t>func</a:t>
            </a:r>
            <a:r>
              <a:rPr lang="en-IN" dirty="0"/>
              <a:t> prepare(for segue: </a:t>
            </a:r>
            <a:r>
              <a:rPr lang="en-IN" dirty="0" err="1"/>
              <a:t>UIStoryboardSegue</a:t>
            </a:r>
            <a:r>
              <a:rPr lang="en-IN" dirty="0"/>
              <a:t>, sender: </a:t>
            </a:r>
            <a:r>
              <a:rPr lang="en-IN" b="1" dirty="0"/>
              <a:t>Any</a:t>
            </a:r>
            <a:r>
              <a:rPr lang="en-IN" dirty="0"/>
              <a:t>?)</a:t>
            </a:r>
          </a:p>
          <a:p>
            <a:r>
              <a:rPr lang="en-IN" dirty="0"/>
              <a:t>}</a:t>
            </a:r>
          </a:p>
          <a:p>
            <a:endParaRPr lang="en-IN" dirty="0"/>
          </a:p>
        </p:txBody>
      </p:sp>
    </p:spTree>
    <p:extLst>
      <p:ext uri="{BB962C8B-B14F-4D97-AF65-F5344CB8AC3E}">
        <p14:creationId xmlns:p14="http://schemas.microsoft.com/office/powerpoint/2010/main" val="1373673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7" end="7"/>
                                            </p:txEl>
                                          </p:spTgt>
                                        </p:tgtEl>
                                        <p:attrNameLst>
                                          <p:attrName>style.visibility</p:attrName>
                                        </p:attrNameLst>
                                      </p:cBhvr>
                                      <p:to>
                                        <p:strVal val="visible"/>
                                      </p:to>
                                    </p:set>
                                    <p:animEffect transition="in" filter="fade">
                                      <p:cBhvr>
                                        <p:cTn id="7" dur="500"/>
                                        <p:tgtEl>
                                          <p:spTgt spid="3">
                                            <p:txEl>
                                              <p:pRg st="7" end="7"/>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8" end="8"/>
                                            </p:txEl>
                                          </p:spTgt>
                                        </p:tgtEl>
                                        <p:attrNameLst>
                                          <p:attrName>style.visibility</p:attrName>
                                        </p:attrNameLst>
                                      </p:cBhvr>
                                      <p:to>
                                        <p:strVal val="visible"/>
                                      </p:to>
                                    </p:set>
                                    <p:animEffect transition="in" filter="fade">
                                      <p:cBhvr>
                                        <p:cTn id="37" dur="500"/>
                                        <p:tgtEl>
                                          <p:spTgt spid="3">
                                            <p:txEl>
                                              <p:pRg st="8" end="8"/>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9" end="9"/>
                                            </p:txEl>
                                          </p:spTgt>
                                        </p:tgtEl>
                                        <p:attrNameLst>
                                          <p:attrName>style.visibility</p:attrName>
                                        </p:attrNameLst>
                                      </p:cBhvr>
                                      <p:to>
                                        <p:strVal val="visible"/>
                                      </p:to>
                                    </p:set>
                                    <p:animEffect transition="in" filter="fade">
                                      <p:cBhvr>
                                        <p:cTn id="42" dur="500"/>
                                        <p:tgtEl>
                                          <p:spTgt spid="3">
                                            <p:txEl>
                                              <p:pRg st="9" end="9"/>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animEffect transition="in" filter="fade">
                                      <p:cBhvr>
                                        <p:cTn id="52" dur="500"/>
                                        <p:tgtEl>
                                          <p:spTgt spid="3">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fade">
                                      <p:cBhvr>
                                        <p:cTn id="57" dur="500"/>
                                        <p:tgtEl>
                                          <p:spTgt spid="3">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3" end="13"/>
                                            </p:txEl>
                                          </p:spTgt>
                                        </p:tgtEl>
                                        <p:attrNameLst>
                                          <p:attrName>style.visibility</p:attrName>
                                        </p:attrNameLst>
                                      </p:cBhvr>
                                      <p:to>
                                        <p:strVal val="visible"/>
                                      </p:to>
                                    </p:set>
                                    <p:animEffect transition="in" filter="fade">
                                      <p:cBhvr>
                                        <p:cTn id="62" dur="500"/>
                                        <p:tgtEl>
                                          <p:spTgt spid="3">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
                                            <p:txEl>
                                              <p:pRg st="14" end="14"/>
                                            </p:txEl>
                                          </p:spTgt>
                                        </p:tgtEl>
                                        <p:attrNameLst>
                                          <p:attrName>style.visibility</p:attrName>
                                        </p:attrNameLst>
                                      </p:cBhvr>
                                      <p:to>
                                        <p:strVal val="visible"/>
                                      </p:to>
                                    </p:set>
                                    <p:animEffect transition="in" filter="fade">
                                      <p:cBhvr>
                                        <p:cTn id="67" dur="500"/>
                                        <p:tgtEl>
                                          <p:spTgt spid="3">
                                            <p:txEl>
                                              <p:pRg st="14" end="1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5" end="15"/>
                                            </p:txEl>
                                          </p:spTgt>
                                        </p:tgtEl>
                                        <p:attrNameLst>
                                          <p:attrName>style.visibility</p:attrName>
                                        </p:attrNameLst>
                                      </p:cBhvr>
                                      <p:to>
                                        <p:strVal val="visible"/>
                                      </p:to>
                                    </p:set>
                                    <p:animEffect transition="in" filter="fade">
                                      <p:cBhvr>
                                        <p:cTn id="72" dur="500"/>
                                        <p:tgtEl>
                                          <p:spTgt spid="3">
                                            <p:txEl>
                                              <p:pRg st="15" end="1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
                                            <p:txEl>
                                              <p:pRg st="16" end="16"/>
                                            </p:txEl>
                                          </p:spTgt>
                                        </p:tgtEl>
                                        <p:attrNameLst>
                                          <p:attrName>style.visibility</p:attrName>
                                        </p:attrNameLst>
                                      </p:cBhvr>
                                      <p:to>
                                        <p:strVal val="visible"/>
                                      </p:to>
                                    </p:set>
                                    <p:animEffect transition="in" filter="fade">
                                      <p:cBhvr>
                                        <p:cTn id="77" dur="500"/>
                                        <p:tgtEl>
                                          <p:spTgt spid="3">
                                            <p:txEl>
                                              <p:pRg st="16" end="16"/>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
                                            <p:txEl>
                                              <p:pRg st="17" end="17"/>
                                            </p:txEl>
                                          </p:spTgt>
                                        </p:tgtEl>
                                        <p:attrNameLst>
                                          <p:attrName>style.visibility</p:attrName>
                                        </p:attrNameLst>
                                      </p:cBhvr>
                                      <p:to>
                                        <p:strVal val="visible"/>
                                      </p:to>
                                    </p:set>
                                    <p:animEffect transition="in" filter="fade">
                                      <p:cBhvr>
                                        <p:cTn id="82" dur="500"/>
                                        <p:tgtEl>
                                          <p:spTgt spid="3">
                                            <p:txEl>
                                              <p:pRg st="17" end="17"/>
                                            </p:txEl>
                                          </p:spTgt>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nodeType="clickEffect">
                                  <p:stCondLst>
                                    <p:cond delay="0"/>
                                  </p:stCondLst>
                                  <p:childTnLst>
                                    <p:set>
                                      <p:cBhvr>
                                        <p:cTn id="86" dur="1" fill="hold">
                                          <p:stCondLst>
                                            <p:cond delay="0"/>
                                          </p:stCondLst>
                                        </p:cTn>
                                        <p:tgtEl>
                                          <p:spTgt spid="3">
                                            <p:txEl>
                                              <p:pRg st="18" end="18"/>
                                            </p:txEl>
                                          </p:spTgt>
                                        </p:tgtEl>
                                        <p:attrNameLst>
                                          <p:attrName>style.visibility</p:attrName>
                                        </p:attrNameLst>
                                      </p:cBhvr>
                                      <p:to>
                                        <p:strVal val="visible"/>
                                      </p:to>
                                    </p:set>
                                    <p:animEffect transition="in" filter="fade">
                                      <p:cBhvr>
                                        <p:cTn id="87" dur="500"/>
                                        <p:tgtEl>
                                          <p:spTgt spid="3">
                                            <p:txEl>
                                              <p:pRg st="18" end="18"/>
                                            </p:txEl>
                                          </p:spTgt>
                                        </p:tgtEl>
                                      </p:cBhvr>
                                    </p:animEffect>
                                  </p:childTnLst>
                                </p:cTn>
                              </p:par>
                            </p:childTnLst>
                          </p:cTn>
                        </p:par>
                      </p:childTnLst>
                    </p:cTn>
                  </p:par>
                  <p:par>
                    <p:cTn id="88" fill="hold">
                      <p:stCondLst>
                        <p:cond delay="indefinite"/>
                      </p:stCondLst>
                      <p:childTnLst>
                        <p:par>
                          <p:cTn id="89" fill="hold">
                            <p:stCondLst>
                              <p:cond delay="0"/>
                            </p:stCondLst>
                            <p:childTnLst>
                              <p:par>
                                <p:cTn id="90" presetID="10" presetClass="entr" presetSubtype="0" fill="hold" nodeType="clickEffect">
                                  <p:stCondLst>
                                    <p:cond delay="0"/>
                                  </p:stCondLst>
                                  <p:childTnLst>
                                    <p:set>
                                      <p:cBhvr>
                                        <p:cTn id="91" dur="1" fill="hold">
                                          <p:stCondLst>
                                            <p:cond delay="0"/>
                                          </p:stCondLst>
                                        </p:cTn>
                                        <p:tgtEl>
                                          <p:spTgt spid="3">
                                            <p:txEl>
                                              <p:pRg st="19" end="19"/>
                                            </p:txEl>
                                          </p:spTgt>
                                        </p:tgtEl>
                                        <p:attrNameLst>
                                          <p:attrName>style.visibility</p:attrName>
                                        </p:attrNameLst>
                                      </p:cBhvr>
                                      <p:to>
                                        <p:strVal val="visible"/>
                                      </p:to>
                                    </p:set>
                                    <p:animEffect transition="in" filter="fade">
                                      <p:cBhvr>
                                        <p:cTn id="92" dur="500"/>
                                        <p:tgtEl>
                                          <p:spTgt spid="3">
                                            <p:txEl>
                                              <p:pRg st="19" end="19"/>
                                            </p:txEl>
                                          </p:spTgt>
                                        </p:tgtEl>
                                      </p:cBhvr>
                                    </p:animEffect>
                                  </p:childTnLst>
                                </p:cTn>
                              </p:par>
                            </p:childTnLst>
                          </p:cTn>
                        </p:par>
                      </p:childTnLst>
                    </p:cTn>
                  </p:par>
                  <p:par>
                    <p:cTn id="93" fill="hold">
                      <p:stCondLst>
                        <p:cond delay="indefinite"/>
                      </p:stCondLst>
                      <p:childTnLst>
                        <p:par>
                          <p:cTn id="94" fill="hold">
                            <p:stCondLst>
                              <p:cond delay="0"/>
                            </p:stCondLst>
                            <p:childTnLst>
                              <p:par>
                                <p:cTn id="95" presetID="10" presetClass="entr" presetSubtype="0" fill="hold" nodeType="clickEffect">
                                  <p:stCondLst>
                                    <p:cond delay="0"/>
                                  </p:stCondLst>
                                  <p:childTnLst>
                                    <p:set>
                                      <p:cBhvr>
                                        <p:cTn id="96" dur="1" fill="hold">
                                          <p:stCondLst>
                                            <p:cond delay="0"/>
                                          </p:stCondLst>
                                        </p:cTn>
                                        <p:tgtEl>
                                          <p:spTgt spid="3">
                                            <p:txEl>
                                              <p:pRg st="20" end="20"/>
                                            </p:txEl>
                                          </p:spTgt>
                                        </p:tgtEl>
                                        <p:attrNameLst>
                                          <p:attrName>style.visibility</p:attrName>
                                        </p:attrNameLst>
                                      </p:cBhvr>
                                      <p:to>
                                        <p:strVal val="visible"/>
                                      </p:to>
                                    </p:set>
                                    <p:animEffect transition="in" filter="fade">
                                      <p:cBhvr>
                                        <p:cTn id="97" dur="500"/>
                                        <p:tgtEl>
                                          <p:spTgt spid="3">
                                            <p:txEl>
                                              <p:pRg st="20" end="2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1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Design</a:t>
            </a:r>
          </a:p>
        </p:txBody>
      </p:sp>
      <p:sp>
        <p:nvSpPr>
          <p:cNvPr id="3" name="TextBox 2">
            <a:extLst>
              <a:ext uri="{FF2B5EF4-FFF2-40B4-BE49-F238E27FC236}">
                <a16:creationId xmlns:a16="http://schemas.microsoft.com/office/drawing/2014/main" id="{52182B46-56F5-C0F1-0017-409B3D69C9BD}"/>
              </a:ext>
            </a:extLst>
          </p:cNvPr>
          <p:cNvSpPr txBox="1"/>
          <p:nvPr/>
        </p:nvSpPr>
        <p:spPr>
          <a:xfrm>
            <a:off x="344271" y="616353"/>
            <a:ext cx="11503458" cy="6186309"/>
          </a:xfrm>
          <a:prstGeom prst="rect">
            <a:avLst/>
          </a:prstGeom>
          <a:noFill/>
        </p:spPr>
        <p:txBody>
          <a:bodyPr wrap="square">
            <a:spAutoFit/>
          </a:bodyPr>
          <a:lstStyle/>
          <a:p>
            <a:endParaRPr lang="en-IN" dirty="0"/>
          </a:p>
          <a:p>
            <a:r>
              <a:rPr lang="en-IN" b="1" dirty="0"/>
              <a:t>class</a:t>
            </a:r>
            <a:r>
              <a:rPr lang="en-IN" dirty="0"/>
              <a:t> </a:t>
            </a:r>
            <a:r>
              <a:rPr lang="en-IN" dirty="0" err="1"/>
              <a:t>NoteDetailVC</a:t>
            </a:r>
            <a:r>
              <a:rPr lang="en-IN" dirty="0"/>
              <a:t>: </a:t>
            </a:r>
            <a:r>
              <a:rPr lang="en-IN" dirty="0" err="1"/>
              <a:t>UIViewController</a:t>
            </a:r>
            <a:r>
              <a:rPr lang="en-IN" dirty="0"/>
              <a:t>, </a:t>
            </a:r>
            <a:r>
              <a:rPr lang="en-IN" dirty="0" err="1"/>
              <a:t>UIImagePickerControllerDelegate</a:t>
            </a:r>
            <a:r>
              <a:rPr lang="en-IN" dirty="0"/>
              <a:t>, </a:t>
            </a:r>
            <a:r>
              <a:rPr lang="en-IN" dirty="0" err="1"/>
              <a:t>UINavigationControllerDelegate</a:t>
            </a:r>
            <a:r>
              <a:rPr lang="en-IN" dirty="0"/>
              <a:t> {</a:t>
            </a:r>
          </a:p>
          <a:p>
            <a:r>
              <a:rPr lang="en-IN" dirty="0"/>
              <a:t>    </a:t>
            </a:r>
            <a:r>
              <a:rPr lang="en-IN" b="1" dirty="0"/>
              <a:t>var</a:t>
            </a:r>
            <a:r>
              <a:rPr lang="en-IN" dirty="0"/>
              <a:t> </a:t>
            </a:r>
            <a:r>
              <a:rPr lang="en-IN" dirty="0" err="1"/>
              <a:t>selectedNote</a:t>
            </a:r>
            <a:r>
              <a:rPr lang="en-IN" dirty="0"/>
              <a:t>: Note? = </a:t>
            </a:r>
            <a:r>
              <a:rPr lang="en-IN" b="1" dirty="0"/>
              <a:t>nil</a:t>
            </a:r>
            <a:endParaRPr lang="en-IN" dirty="0"/>
          </a:p>
          <a:p>
            <a:r>
              <a:rPr lang="en-IN" dirty="0"/>
              <a:t>    </a:t>
            </a:r>
            <a:r>
              <a:rPr lang="en-IN" b="1" dirty="0"/>
              <a:t>var</a:t>
            </a:r>
            <a:r>
              <a:rPr lang="en-IN" dirty="0"/>
              <a:t> </a:t>
            </a:r>
            <a:r>
              <a:rPr lang="en-IN" dirty="0" err="1"/>
              <a:t>receivedDate</a:t>
            </a:r>
            <a:r>
              <a:rPr lang="en-IN" dirty="0"/>
              <a:t>: Date?</a:t>
            </a:r>
          </a:p>
          <a:p>
            <a:r>
              <a:rPr lang="en-IN" dirty="0"/>
              <a:t>    </a:t>
            </a:r>
            <a:r>
              <a:rPr lang="en-IN" b="1" dirty="0"/>
              <a:t>var</a:t>
            </a:r>
            <a:r>
              <a:rPr lang="en-IN" dirty="0"/>
              <a:t> </a:t>
            </a:r>
            <a:r>
              <a:rPr lang="en-IN" dirty="0" err="1"/>
              <a:t>receivedUser</a:t>
            </a:r>
            <a:r>
              <a:rPr lang="en-IN" dirty="0"/>
              <a:t>: String?</a:t>
            </a:r>
          </a:p>
          <a:p>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titleTextField</a:t>
            </a:r>
            <a:r>
              <a:rPr lang="en-IN" dirty="0"/>
              <a:t>: </a:t>
            </a:r>
            <a:r>
              <a:rPr lang="en-IN" dirty="0" err="1"/>
              <a:t>UITextField</a:t>
            </a:r>
            <a:r>
              <a:rPr lang="en-IN" dirty="0"/>
              <a:t>!</a:t>
            </a:r>
          </a:p>
          <a:p>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descriptionTextField</a:t>
            </a:r>
            <a:r>
              <a:rPr lang="en-IN" dirty="0"/>
              <a:t>: </a:t>
            </a:r>
            <a:r>
              <a:rPr lang="en-IN" dirty="0" err="1"/>
              <a:t>UITextView</a:t>
            </a:r>
            <a:r>
              <a:rPr lang="en-IN" dirty="0"/>
              <a:t>!</a:t>
            </a:r>
          </a:p>
          <a:p>
            <a:r>
              <a:rPr lang="en-IN" dirty="0"/>
              <a:t>    </a:t>
            </a:r>
            <a:r>
              <a:rPr lang="en-IN" b="1" dirty="0"/>
              <a:t>@</a:t>
            </a:r>
            <a:r>
              <a:rPr lang="en-IN" b="1" dirty="0" err="1"/>
              <a:t>IBAction</a:t>
            </a:r>
            <a:r>
              <a:rPr lang="en-IN" dirty="0"/>
              <a:t> </a:t>
            </a:r>
            <a:r>
              <a:rPr lang="en-IN" b="1" dirty="0" err="1"/>
              <a:t>func</a:t>
            </a:r>
            <a:r>
              <a:rPr lang="en-IN" dirty="0"/>
              <a:t> </a:t>
            </a:r>
            <a:r>
              <a:rPr lang="en-IN" dirty="0" err="1"/>
              <a:t>buttonPressed</a:t>
            </a:r>
            <a:r>
              <a:rPr lang="en-IN" dirty="0"/>
              <a:t>(_ sender: </a:t>
            </a:r>
            <a:r>
              <a:rPr lang="en-IN" b="1" dirty="0"/>
              <a:t>Any</a:t>
            </a:r>
            <a:r>
              <a:rPr lang="en-IN" dirty="0"/>
              <a:t>)     </a:t>
            </a:r>
          </a:p>
          <a:p>
            <a:r>
              <a:rPr lang="en-IN" dirty="0"/>
              <a:t>    </a:t>
            </a:r>
            <a:r>
              <a:rPr lang="en-IN" b="1" dirty="0"/>
              <a:t>@</a:t>
            </a:r>
            <a:r>
              <a:rPr lang="en-IN" b="1" dirty="0" err="1"/>
              <a:t>IBAction</a:t>
            </a:r>
            <a:r>
              <a:rPr lang="en-IN" dirty="0"/>
              <a:t> </a:t>
            </a:r>
            <a:r>
              <a:rPr lang="en-IN" b="1" dirty="0" err="1"/>
              <a:t>func</a:t>
            </a:r>
            <a:r>
              <a:rPr lang="en-IN" dirty="0"/>
              <a:t> </a:t>
            </a:r>
            <a:r>
              <a:rPr lang="en-IN" dirty="0" err="1"/>
              <a:t>deleteNode</a:t>
            </a:r>
            <a:r>
              <a:rPr lang="en-IN" dirty="0"/>
              <a:t>(_ sender: </a:t>
            </a:r>
            <a:r>
              <a:rPr lang="en-IN" b="1" dirty="0"/>
              <a:t>Any</a:t>
            </a:r>
            <a:r>
              <a:rPr lang="en-IN" dirty="0"/>
              <a:t>)     </a:t>
            </a:r>
          </a:p>
          <a:p>
            <a:r>
              <a:rPr lang="en-IN" dirty="0"/>
              <a:t>    </a:t>
            </a:r>
            <a:r>
              <a:rPr lang="en-IN" b="1" dirty="0"/>
              <a:t>@</a:t>
            </a:r>
            <a:r>
              <a:rPr lang="en-IN" b="1" dirty="0" err="1"/>
              <a:t>IBOutlet</a:t>
            </a:r>
            <a:r>
              <a:rPr lang="en-IN" dirty="0"/>
              <a:t> </a:t>
            </a:r>
            <a:r>
              <a:rPr lang="en-IN" b="1" dirty="0"/>
              <a:t>weak</a:t>
            </a:r>
            <a:r>
              <a:rPr lang="en-IN" dirty="0"/>
              <a:t> </a:t>
            </a:r>
            <a:r>
              <a:rPr lang="en-IN" b="1" dirty="0"/>
              <a:t>var</a:t>
            </a:r>
            <a:r>
              <a:rPr lang="en-IN" dirty="0"/>
              <a:t> </a:t>
            </a:r>
            <a:r>
              <a:rPr lang="en-IN" dirty="0" err="1"/>
              <a:t>cameraPreview</a:t>
            </a:r>
            <a:r>
              <a:rPr lang="en-IN" dirty="0"/>
              <a:t>: </a:t>
            </a:r>
            <a:r>
              <a:rPr lang="en-IN" dirty="0" err="1"/>
              <a:t>UIImageView</a:t>
            </a:r>
            <a:r>
              <a:rPr lang="en-IN" dirty="0"/>
              <a:t>!</a:t>
            </a:r>
          </a:p>
          <a:p>
            <a:r>
              <a:rPr lang="en-IN" dirty="0"/>
              <a:t>    </a:t>
            </a:r>
            <a:r>
              <a:rPr lang="en-IN" b="1" dirty="0"/>
              <a:t>@</a:t>
            </a:r>
            <a:r>
              <a:rPr lang="en-IN" b="1" dirty="0" err="1"/>
              <a:t>IBAction</a:t>
            </a:r>
            <a:r>
              <a:rPr lang="en-IN" dirty="0"/>
              <a:t> </a:t>
            </a:r>
            <a:r>
              <a:rPr lang="en-IN" b="1" dirty="0" err="1"/>
              <a:t>func</a:t>
            </a:r>
            <a:r>
              <a:rPr lang="en-IN" dirty="0"/>
              <a:t> </a:t>
            </a:r>
            <a:r>
              <a:rPr lang="en-IN" dirty="0" err="1"/>
              <a:t>tappedCam</a:t>
            </a:r>
            <a:r>
              <a:rPr lang="en-IN" dirty="0"/>
              <a:t>(_ sender: </a:t>
            </a:r>
            <a:r>
              <a:rPr lang="en-IN" b="1" dirty="0"/>
              <a:t>Any</a:t>
            </a:r>
            <a:r>
              <a:rPr lang="en-IN" dirty="0"/>
              <a:t>)     </a:t>
            </a:r>
          </a:p>
          <a:p>
            <a:r>
              <a:rPr lang="en-IN" dirty="0"/>
              <a:t>    </a:t>
            </a:r>
            <a:r>
              <a:rPr lang="en-IN" b="1" dirty="0" err="1"/>
              <a:t>func</a:t>
            </a:r>
            <a:r>
              <a:rPr lang="en-IN" dirty="0"/>
              <a:t> </a:t>
            </a:r>
            <a:r>
              <a:rPr lang="en-IN" dirty="0" err="1"/>
              <a:t>imagePickerController</a:t>
            </a:r>
            <a:r>
              <a:rPr lang="en-IN" dirty="0"/>
              <a:t>(_ picker: </a:t>
            </a:r>
            <a:r>
              <a:rPr lang="en-IN" dirty="0" err="1"/>
              <a:t>UIImagePickerController</a:t>
            </a:r>
            <a:r>
              <a:rPr lang="en-IN" dirty="0"/>
              <a:t>, </a:t>
            </a:r>
            <a:r>
              <a:rPr lang="en-IN" dirty="0" err="1"/>
              <a:t>didFinishPickingMediaWithInfo</a:t>
            </a:r>
            <a:r>
              <a:rPr lang="en-IN" dirty="0"/>
              <a:t> info: [</a:t>
            </a:r>
            <a:r>
              <a:rPr lang="en-IN" dirty="0" err="1"/>
              <a:t>UIImagePickerController.InfoKey</a:t>
            </a:r>
            <a:r>
              <a:rPr lang="en-IN" dirty="0"/>
              <a:t> : </a:t>
            </a:r>
            <a:r>
              <a:rPr lang="en-IN" b="1" dirty="0"/>
              <a:t>Any</a:t>
            </a:r>
            <a:r>
              <a:rPr lang="en-IN" dirty="0"/>
              <a:t>])</a:t>
            </a:r>
          </a:p>
          <a:p>
            <a:r>
              <a:rPr lang="en-IN" dirty="0"/>
              <a:t>}</a:t>
            </a:r>
          </a:p>
          <a:p>
            <a:endParaRPr lang="en-IN" b="1" dirty="0"/>
          </a:p>
          <a:p>
            <a:pPr marL="285750" indent="-285750">
              <a:buFont typeface="Wingdings" pitchFamily="2" charset="2"/>
              <a:buChar char="Ø"/>
            </a:pPr>
            <a:r>
              <a:rPr lang="en-IN" b="1" dirty="0"/>
              <a:t>Navigation method</a:t>
            </a:r>
          </a:p>
          <a:p>
            <a:r>
              <a:rPr lang="en-IN" b="1" dirty="0"/>
              <a:t>Storyboard Segues</a:t>
            </a:r>
            <a:r>
              <a:rPr lang="en-IN" dirty="0"/>
              <a:t>: Utilize storyboard segues for visual navigation between different view controllers. Segues can be triggered programmatically or by user actions, such as tapping a button.</a:t>
            </a:r>
          </a:p>
          <a:p>
            <a:r>
              <a:rPr lang="en-IN" b="1" dirty="0"/>
              <a:t>Navigation Controllers</a:t>
            </a:r>
            <a:r>
              <a:rPr lang="en-IN" dirty="0"/>
              <a:t>: Implement navigation controllers to manage a stack of view controllers. This is especially useful for applications with hierarchical content, allowing users to navigate through different screens and back.</a:t>
            </a:r>
          </a:p>
          <a:p>
            <a:pPr marL="285750" indent="-285750">
              <a:buFont typeface="Wingdings" pitchFamily="2" charset="2"/>
              <a:buChar char="Ø"/>
            </a:pPr>
            <a:endParaRPr lang="en-IN" dirty="0"/>
          </a:p>
          <a:p>
            <a:endParaRPr lang="en-IN" dirty="0"/>
          </a:p>
        </p:txBody>
      </p:sp>
    </p:spTree>
    <p:extLst>
      <p:ext uri="{BB962C8B-B14F-4D97-AF65-F5344CB8AC3E}">
        <p14:creationId xmlns:p14="http://schemas.microsoft.com/office/powerpoint/2010/main" val="526695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animEffect transition="in" filter="fade">
                                      <p:cBhvr>
                                        <p:cTn id="17" dur="500"/>
                                        <p:tgtEl>
                                          <p:spTgt spid="3">
                                            <p:txEl>
                                              <p:pRg st="3" end="3"/>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9" end="9"/>
                                            </p:txEl>
                                          </p:spTgt>
                                        </p:tgtEl>
                                        <p:attrNameLst>
                                          <p:attrName>style.visibility</p:attrName>
                                        </p:attrNameLst>
                                      </p:cBhvr>
                                      <p:to>
                                        <p:strVal val="visible"/>
                                      </p:to>
                                    </p:set>
                                    <p:animEffect transition="in" filter="fade">
                                      <p:cBhvr>
                                        <p:cTn id="47" dur="500"/>
                                        <p:tgtEl>
                                          <p:spTgt spid="3">
                                            <p:txEl>
                                              <p:pRg st="9" end="9"/>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10" end="10"/>
                                            </p:txEl>
                                          </p:spTgt>
                                        </p:tgtEl>
                                        <p:attrNameLst>
                                          <p:attrName>style.visibility</p:attrName>
                                        </p:attrNameLst>
                                      </p:cBhvr>
                                      <p:to>
                                        <p:strVal val="visible"/>
                                      </p:to>
                                    </p:set>
                                    <p:animEffect transition="in" filter="fade">
                                      <p:cBhvr>
                                        <p:cTn id="52" dur="500"/>
                                        <p:tgtEl>
                                          <p:spTgt spid="3">
                                            <p:txEl>
                                              <p:pRg st="10" end="10"/>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11" end="11"/>
                                            </p:txEl>
                                          </p:spTgt>
                                        </p:tgtEl>
                                        <p:attrNameLst>
                                          <p:attrName>style.visibility</p:attrName>
                                        </p:attrNameLst>
                                      </p:cBhvr>
                                      <p:to>
                                        <p:strVal val="visible"/>
                                      </p:to>
                                    </p:set>
                                    <p:animEffect transition="in" filter="fade">
                                      <p:cBhvr>
                                        <p:cTn id="57" dur="500"/>
                                        <p:tgtEl>
                                          <p:spTgt spid="3">
                                            <p:txEl>
                                              <p:pRg st="11" end="11"/>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2" end="12"/>
                                            </p:txEl>
                                          </p:spTgt>
                                        </p:tgtEl>
                                        <p:attrNameLst>
                                          <p:attrName>style.visibility</p:attrName>
                                        </p:attrNameLst>
                                      </p:cBhvr>
                                      <p:to>
                                        <p:strVal val="visible"/>
                                      </p:to>
                                    </p:set>
                                    <p:animEffect transition="in" filter="fade">
                                      <p:cBhvr>
                                        <p:cTn id="62" dur="500"/>
                                        <p:tgtEl>
                                          <p:spTgt spid="3">
                                            <p:txEl>
                                              <p:pRg st="12" end="12"/>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
                                            <p:txEl>
                                              <p:pRg st="14" end="14"/>
                                            </p:txEl>
                                          </p:spTgt>
                                        </p:tgtEl>
                                        <p:attrNameLst>
                                          <p:attrName>style.visibility</p:attrName>
                                        </p:attrNameLst>
                                      </p:cBhvr>
                                      <p:to>
                                        <p:strVal val="visible"/>
                                      </p:to>
                                    </p:set>
                                    <p:animEffect transition="in" filter="fade">
                                      <p:cBhvr>
                                        <p:cTn id="67" dur="500"/>
                                        <p:tgtEl>
                                          <p:spTgt spid="3">
                                            <p:txEl>
                                              <p:pRg st="14" end="14"/>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5" end="15"/>
                                            </p:txEl>
                                          </p:spTgt>
                                        </p:tgtEl>
                                        <p:attrNameLst>
                                          <p:attrName>style.visibility</p:attrName>
                                        </p:attrNameLst>
                                      </p:cBhvr>
                                      <p:to>
                                        <p:strVal val="visible"/>
                                      </p:to>
                                    </p:set>
                                    <p:animEffect transition="in" filter="fade">
                                      <p:cBhvr>
                                        <p:cTn id="72" dur="500"/>
                                        <p:tgtEl>
                                          <p:spTgt spid="3">
                                            <p:txEl>
                                              <p:pRg st="15" end="15"/>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
                                            <p:txEl>
                                              <p:pRg st="16" end="16"/>
                                            </p:txEl>
                                          </p:spTgt>
                                        </p:tgtEl>
                                        <p:attrNameLst>
                                          <p:attrName>style.visibility</p:attrName>
                                        </p:attrNameLst>
                                      </p:cBhvr>
                                      <p:to>
                                        <p:strVal val="visible"/>
                                      </p:to>
                                    </p:set>
                                    <p:animEffect transition="in" filter="fade">
                                      <p:cBhvr>
                                        <p:cTn id="77" dur="500"/>
                                        <p:tgtEl>
                                          <p:spTgt spid="3">
                                            <p:txEl>
                                              <p:pRg st="16" end="1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Box 5">
            <a:extLst>
              <a:ext uri="{FF2B5EF4-FFF2-40B4-BE49-F238E27FC236}">
                <a16:creationId xmlns:a16="http://schemas.microsoft.com/office/drawing/2014/main" id="{C84EE67F-5C45-4CF7-8A6B-7C52268339CE}"/>
              </a:ext>
            </a:extLst>
          </p:cNvPr>
          <p:cNvSpPr txBox="1">
            <a:spLocks noChangeArrowheads="1"/>
          </p:cNvSpPr>
          <p:nvPr/>
        </p:nvSpPr>
        <p:spPr bwMode="auto">
          <a:xfrm>
            <a:off x="0" y="6585130"/>
            <a:ext cx="12192000" cy="307777"/>
          </a:xfrm>
          <a:prstGeom prst="rect">
            <a:avLst/>
          </a:prstGeom>
          <a:solidFill>
            <a:srgbClr val="002060"/>
          </a:solidFill>
          <a:ln>
            <a:noFill/>
          </a:ln>
        </p:spPr>
        <p:txBody>
          <a:bodyPr wrap="square">
            <a:spAutoFit/>
          </a:bodyPr>
          <a:lstStyle>
            <a:lvl1pPr eaLnBrk="0" hangingPunct="0">
              <a:defRPr>
                <a:solidFill>
                  <a:schemeClr val="tx1"/>
                </a:solidFill>
                <a:latin typeface="Arial" pitchFamily="34" charset="0"/>
                <a:cs typeface="Arial" pitchFamily="34" charset="0"/>
              </a:defRPr>
            </a:lvl1pPr>
            <a:lvl2pPr marL="742950" indent="-285750" eaLnBrk="0" hangingPunct="0">
              <a:defRPr>
                <a:solidFill>
                  <a:schemeClr val="tx1"/>
                </a:solidFill>
                <a:latin typeface="Arial" pitchFamily="34" charset="0"/>
                <a:cs typeface="Arial" pitchFamily="34" charset="0"/>
              </a:defRPr>
            </a:lvl2pPr>
            <a:lvl3pPr marL="1143000" indent="-228600" eaLnBrk="0" hangingPunct="0">
              <a:defRPr>
                <a:solidFill>
                  <a:schemeClr val="tx1"/>
                </a:solidFill>
                <a:latin typeface="Arial" pitchFamily="34" charset="0"/>
                <a:cs typeface="Arial" pitchFamily="34" charset="0"/>
              </a:defRPr>
            </a:lvl3pPr>
            <a:lvl4pPr marL="1600200" indent="-228600" eaLnBrk="0" hangingPunct="0">
              <a:defRPr>
                <a:solidFill>
                  <a:schemeClr val="tx1"/>
                </a:solidFill>
                <a:latin typeface="Arial" pitchFamily="34" charset="0"/>
                <a:cs typeface="Arial" pitchFamily="34" charset="0"/>
              </a:defRPr>
            </a:lvl4pPr>
            <a:lvl5pPr marL="2057400" indent="-228600" eaLnBrk="0" hangingPunct="0">
              <a:defRPr>
                <a:solidFill>
                  <a:schemeClr val="tx1"/>
                </a:solidFill>
                <a:latin typeface="Arial" pitchFamily="34" charset="0"/>
                <a:cs typeface="Arial" pitchFamily="34" charset="0"/>
              </a:defRPr>
            </a:lvl5pPr>
            <a:lvl6pPr marL="2514600" indent="-228600" eaLnBrk="0" fontAlgn="base" hangingPunct="0">
              <a:spcBef>
                <a:spcPct val="0"/>
              </a:spcBef>
              <a:spcAft>
                <a:spcPct val="0"/>
              </a:spcAft>
              <a:defRPr>
                <a:solidFill>
                  <a:schemeClr val="tx1"/>
                </a:solidFill>
                <a:latin typeface="Arial" pitchFamily="34" charset="0"/>
                <a:cs typeface="Arial" pitchFamily="34" charset="0"/>
              </a:defRPr>
            </a:lvl6pPr>
            <a:lvl7pPr marL="2971800" indent="-228600" eaLnBrk="0" fontAlgn="base" hangingPunct="0">
              <a:spcBef>
                <a:spcPct val="0"/>
              </a:spcBef>
              <a:spcAft>
                <a:spcPct val="0"/>
              </a:spcAft>
              <a:defRPr>
                <a:solidFill>
                  <a:schemeClr val="tx1"/>
                </a:solidFill>
                <a:latin typeface="Arial" pitchFamily="34" charset="0"/>
                <a:cs typeface="Arial" pitchFamily="34" charset="0"/>
              </a:defRPr>
            </a:lvl7pPr>
            <a:lvl8pPr marL="3429000" indent="-228600" eaLnBrk="0" fontAlgn="base" hangingPunct="0">
              <a:spcBef>
                <a:spcPct val="0"/>
              </a:spcBef>
              <a:spcAft>
                <a:spcPct val="0"/>
              </a:spcAft>
              <a:defRPr>
                <a:solidFill>
                  <a:schemeClr val="tx1"/>
                </a:solidFill>
                <a:latin typeface="Arial" pitchFamily="34" charset="0"/>
                <a:cs typeface="Arial" pitchFamily="34" charset="0"/>
              </a:defRPr>
            </a:lvl8pPr>
            <a:lvl9pPr marL="3886200" indent="-228600" eaLnBrk="0" fontAlgn="base" hangingPunct="0">
              <a:spcBef>
                <a:spcPct val="0"/>
              </a:spcBef>
              <a:spcAft>
                <a:spcPct val="0"/>
              </a:spcAft>
              <a:defRPr>
                <a:solidFill>
                  <a:schemeClr val="tx1"/>
                </a:solidFill>
                <a:latin typeface="Arial" pitchFamily="34" charset="0"/>
                <a:cs typeface="Arial" pitchFamily="34" charset="0"/>
              </a:defRPr>
            </a:lvl9pPr>
          </a:lstStyle>
          <a:p>
            <a:pPr algn="ctr" eaLnBrk="1" hangingPunct="1"/>
            <a:endParaRPr lang="en-US" altLang="en-US" sz="1400" dirty="0">
              <a:latin typeface="Cambria" panose="02040503050406030204" pitchFamily="18" charset="0"/>
            </a:endParaRPr>
          </a:p>
        </p:txBody>
      </p:sp>
      <p:cxnSp>
        <p:nvCxnSpPr>
          <p:cNvPr id="9" name="Straight Connector 8">
            <a:extLst>
              <a:ext uri="{FF2B5EF4-FFF2-40B4-BE49-F238E27FC236}">
                <a16:creationId xmlns:a16="http://schemas.microsoft.com/office/drawing/2014/main" id="{921AE6B5-1971-1DF2-9F94-87FF8EA3E71E}"/>
              </a:ext>
            </a:extLst>
          </p:cNvPr>
          <p:cNvCxnSpPr/>
          <p:nvPr/>
        </p:nvCxnSpPr>
        <p:spPr>
          <a:xfrm flipV="1">
            <a:off x="2505075" y="564482"/>
            <a:ext cx="9686925" cy="7018"/>
          </a:xfrm>
          <a:prstGeom prst="line">
            <a:avLst/>
          </a:prstGeom>
          <a:ln w="317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itle 2">
            <a:extLst>
              <a:ext uri="{FF2B5EF4-FFF2-40B4-BE49-F238E27FC236}">
                <a16:creationId xmlns:a16="http://schemas.microsoft.com/office/drawing/2014/main" id="{697A4474-37FE-6B5D-B4CF-18FC22D7B395}"/>
              </a:ext>
            </a:extLst>
          </p:cNvPr>
          <p:cNvSpPr txBox="1">
            <a:spLocks/>
          </p:cNvSpPr>
          <p:nvPr/>
        </p:nvSpPr>
        <p:spPr>
          <a:xfrm>
            <a:off x="568766" y="-709210"/>
            <a:ext cx="10515600" cy="1325563"/>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2800" b="1" dirty="0">
                <a:solidFill>
                  <a:srgbClr val="C00000"/>
                </a:solidFill>
                <a:effectLst>
                  <a:outerShdw blurRad="50800" dist="38100" dir="2700000" algn="tl" rotWithShape="0">
                    <a:prstClr val="black">
                      <a:alpha val="40000"/>
                    </a:prstClr>
                  </a:outerShdw>
                </a:effectLst>
                <a:latin typeface="Candara" panose="020E0502030303020204" pitchFamily="34" charset="0"/>
              </a:rPr>
              <a:t>Implementation strategy</a:t>
            </a:r>
          </a:p>
        </p:txBody>
      </p:sp>
      <p:sp>
        <p:nvSpPr>
          <p:cNvPr id="3" name="TextBox 2">
            <a:extLst>
              <a:ext uri="{FF2B5EF4-FFF2-40B4-BE49-F238E27FC236}">
                <a16:creationId xmlns:a16="http://schemas.microsoft.com/office/drawing/2014/main" id="{2ECCCCA2-4DBB-7B65-EE6A-B539F3149810}"/>
              </a:ext>
            </a:extLst>
          </p:cNvPr>
          <p:cNvSpPr txBox="1"/>
          <p:nvPr/>
        </p:nvSpPr>
        <p:spPr>
          <a:xfrm>
            <a:off x="153076" y="706598"/>
            <a:ext cx="11885848" cy="5878532"/>
          </a:xfrm>
          <a:prstGeom prst="rect">
            <a:avLst/>
          </a:prstGeom>
          <a:noFill/>
        </p:spPr>
        <p:txBody>
          <a:bodyPr wrap="square">
            <a:spAutoFit/>
          </a:bodyPr>
          <a:lstStyle/>
          <a:p>
            <a:pPr marL="285750" indent="-285750">
              <a:buFont typeface="Wingdings" panose="05000000000000000000" pitchFamily="2" charset="2"/>
              <a:buChar char="Ø"/>
            </a:pPr>
            <a:r>
              <a:rPr lang="en-US" sz="2000" b="1" dirty="0"/>
              <a:t>Coding standards</a:t>
            </a:r>
          </a:p>
          <a:p>
            <a:pPr marL="285750" indent="-285750">
              <a:buFont typeface="Wingdings" panose="05000000000000000000" pitchFamily="2" charset="2"/>
              <a:buChar char="§"/>
            </a:pPr>
            <a:r>
              <a:rPr lang="en-US" b="1" dirty="0"/>
              <a:t>Naming Convention: </a:t>
            </a:r>
            <a:r>
              <a:rPr lang="en-US" dirty="0"/>
              <a:t>CamelCase is followed.</a:t>
            </a:r>
            <a:endParaRPr lang="en-US" sz="2000" dirty="0"/>
          </a:p>
          <a:p>
            <a:pPr marL="285750" indent="-285750">
              <a:buFont typeface="Wingdings" panose="05000000000000000000" pitchFamily="2" charset="2"/>
              <a:buChar char="§"/>
            </a:pPr>
            <a:r>
              <a:rPr lang="en-US" b="1" dirty="0"/>
              <a:t>Code Organization: </a:t>
            </a:r>
            <a:r>
              <a:rPr lang="en-US" dirty="0"/>
              <a:t>The code is logically organized into classes.</a:t>
            </a:r>
            <a:endParaRPr lang="en-US" b="1" dirty="0"/>
          </a:p>
          <a:p>
            <a:endParaRPr lang="en-US" sz="2000" b="1" dirty="0"/>
          </a:p>
          <a:p>
            <a:pPr marL="285750" indent="-285750">
              <a:buFont typeface="Wingdings" panose="05000000000000000000" pitchFamily="2" charset="2"/>
              <a:buChar char="Ø"/>
            </a:pPr>
            <a:r>
              <a:rPr lang="en-US" sz="2000" b="1" dirty="0"/>
              <a:t>Dependencies</a:t>
            </a:r>
          </a:p>
          <a:p>
            <a:pPr marL="285750" indent="-285750">
              <a:buFont typeface="Wingdings" panose="05000000000000000000" pitchFamily="2" charset="2"/>
              <a:buChar char="§"/>
            </a:pPr>
            <a:r>
              <a:rPr lang="en-US" b="1" dirty="0"/>
              <a:t>Core Data</a:t>
            </a:r>
            <a:r>
              <a:rPr lang="en-US" dirty="0"/>
              <a:t>: Utilized for efficient data persistence.</a:t>
            </a:r>
          </a:p>
          <a:p>
            <a:pPr marL="285750" indent="-285750">
              <a:buFont typeface="Wingdings" panose="05000000000000000000" pitchFamily="2" charset="2"/>
              <a:buChar char="§"/>
            </a:pPr>
            <a:r>
              <a:rPr lang="en-US" b="1" dirty="0" err="1"/>
              <a:t>UIKit</a:t>
            </a:r>
            <a:r>
              <a:rPr lang="en-US" dirty="0"/>
              <a:t>: Fundamental framework for building the app's user interface.</a:t>
            </a:r>
          </a:p>
          <a:p>
            <a:pPr marL="285750" indent="-285750">
              <a:buFont typeface="Wingdings" panose="05000000000000000000" pitchFamily="2" charset="2"/>
              <a:buChar char="§"/>
            </a:pPr>
            <a:r>
              <a:rPr lang="en-US" b="1" dirty="0" err="1"/>
              <a:t>UICalendarSelection</a:t>
            </a:r>
            <a:r>
              <a:rPr lang="en-US" dirty="0"/>
              <a:t>: External dependency for handling date selection in the calendar view.</a:t>
            </a:r>
          </a:p>
          <a:p>
            <a:pPr marL="285750" indent="-285750">
              <a:buFont typeface="Wingdings" panose="05000000000000000000" pitchFamily="2" charset="2"/>
              <a:buChar char="§"/>
            </a:pPr>
            <a:r>
              <a:rPr lang="en-US" b="1" dirty="0"/>
              <a:t>Firebase</a:t>
            </a:r>
            <a:r>
              <a:rPr lang="en-US" dirty="0"/>
              <a:t>: Integrated for user authentication, including login and signup functionality.</a:t>
            </a:r>
          </a:p>
          <a:p>
            <a:endParaRPr lang="en-US" sz="2000" b="1" dirty="0"/>
          </a:p>
          <a:p>
            <a:pPr marL="285750" indent="-285750">
              <a:buFont typeface="Wingdings" panose="05000000000000000000" pitchFamily="2" charset="2"/>
              <a:buChar char="Ø"/>
            </a:pPr>
            <a:r>
              <a:rPr lang="en-US" sz="2000" b="1" dirty="0"/>
              <a:t>Software engineering principles followed</a:t>
            </a:r>
          </a:p>
          <a:p>
            <a:pPr marL="285750" indent="-285750">
              <a:buFont typeface="Wingdings" panose="05000000000000000000" pitchFamily="2" charset="2"/>
              <a:buChar char="§"/>
            </a:pPr>
            <a:r>
              <a:rPr lang="en-US" b="1" dirty="0"/>
              <a:t>Model-View-Controller (MVC): </a:t>
            </a:r>
            <a:r>
              <a:rPr lang="en-US" dirty="0"/>
              <a:t>Separating data (Model), user interface (View), and application logic (Controller) for clarity.</a:t>
            </a:r>
            <a:endParaRPr lang="en-US" b="1" dirty="0"/>
          </a:p>
          <a:p>
            <a:pPr marL="285750" indent="-285750">
              <a:buFont typeface="Wingdings" panose="05000000000000000000" pitchFamily="2" charset="2"/>
              <a:buChar char="§"/>
            </a:pPr>
            <a:r>
              <a:rPr lang="en-US" b="1" dirty="0"/>
              <a:t>Code Readability: </a:t>
            </a:r>
            <a:r>
              <a:rPr lang="en-US" dirty="0"/>
              <a:t>Meaningful variable names and consistent indentation for clear and concise code.</a:t>
            </a:r>
            <a:endParaRPr lang="en-US" b="1" dirty="0"/>
          </a:p>
          <a:p>
            <a:pPr marL="285750" indent="-285750">
              <a:buFont typeface="Wingdings" panose="05000000000000000000" pitchFamily="2" charset="2"/>
              <a:buChar char="§"/>
            </a:pPr>
            <a:r>
              <a:rPr lang="en-US" b="1" dirty="0"/>
              <a:t>Object-Oriented Programming (OOP): </a:t>
            </a:r>
            <a:r>
              <a:rPr lang="en-US" dirty="0"/>
              <a:t>Utilizing classes and inheritance for a scalable project structure.</a:t>
            </a:r>
            <a:endParaRPr lang="en-US" b="1" dirty="0"/>
          </a:p>
          <a:p>
            <a:endParaRPr lang="en-US" sz="2000" b="1" dirty="0"/>
          </a:p>
          <a:p>
            <a:pPr marL="285750" indent="-285750">
              <a:buFont typeface="Wingdings" panose="05000000000000000000" pitchFamily="2" charset="2"/>
              <a:buChar char="Ø"/>
            </a:pPr>
            <a:r>
              <a:rPr lang="en-US" sz="2000" b="1" dirty="0"/>
              <a:t>System requirements</a:t>
            </a:r>
            <a:endParaRPr lang="en-US" dirty="0"/>
          </a:p>
          <a:p>
            <a:pPr marL="285750" indent="-285750">
              <a:buFont typeface="Wingdings" panose="05000000000000000000" pitchFamily="2" charset="2"/>
              <a:buChar char="§"/>
            </a:pPr>
            <a:r>
              <a:rPr lang="en-US" b="1" dirty="0"/>
              <a:t>Device Compatibility</a:t>
            </a:r>
            <a:r>
              <a:rPr lang="en-US" dirty="0"/>
              <a:t>: iPhone, iPad</a:t>
            </a:r>
          </a:p>
          <a:p>
            <a:pPr marL="285750" indent="-285750">
              <a:buFont typeface="Wingdings" panose="05000000000000000000" pitchFamily="2" charset="2"/>
              <a:buChar char="§"/>
            </a:pPr>
            <a:r>
              <a:rPr lang="en-US" b="1" dirty="0"/>
              <a:t>Storage</a:t>
            </a:r>
            <a:r>
              <a:rPr lang="en-US" dirty="0"/>
              <a:t>: The device should have sufficient storage space for storing multimedia entries.</a:t>
            </a:r>
          </a:p>
          <a:p>
            <a:pPr marL="285750" indent="-285750">
              <a:buFont typeface="Wingdings" panose="05000000000000000000" pitchFamily="2" charset="2"/>
              <a:buChar char="§"/>
            </a:pPr>
            <a:r>
              <a:rPr lang="en-US" b="1" dirty="0"/>
              <a:t>Internet Connection</a:t>
            </a:r>
            <a:r>
              <a:rPr lang="en-US" dirty="0"/>
              <a:t>: The app requires an internet connection.</a:t>
            </a:r>
          </a:p>
          <a:p>
            <a:pPr marL="285750" indent="-285750">
              <a:buFont typeface="Wingdings" panose="05000000000000000000" pitchFamily="2" charset="2"/>
              <a:buChar char="Ø"/>
            </a:pPr>
            <a:endParaRPr lang="en-IN" sz="2000" b="1" dirty="0"/>
          </a:p>
        </p:txBody>
      </p:sp>
    </p:spTree>
    <p:extLst>
      <p:ext uri="{BB962C8B-B14F-4D97-AF65-F5344CB8AC3E}">
        <p14:creationId xmlns:p14="http://schemas.microsoft.com/office/powerpoint/2010/main" val="4200365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4" end="4"/>
                                            </p:txEl>
                                          </p:spTgt>
                                        </p:tgtEl>
                                        <p:attrNameLst>
                                          <p:attrName>style.visibility</p:attrName>
                                        </p:attrNameLst>
                                      </p:cBhvr>
                                      <p:to>
                                        <p:strVal val="visible"/>
                                      </p:to>
                                    </p:set>
                                    <p:animEffect transition="in" filter="fade">
                                      <p:cBhvr>
                                        <p:cTn id="22" dur="500"/>
                                        <p:tgtEl>
                                          <p:spTgt spid="3">
                                            <p:txEl>
                                              <p:pRg st="4" end="4"/>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animEffect transition="in" filter="fade">
                                      <p:cBhvr>
                                        <p:cTn id="27" dur="500"/>
                                        <p:tgtEl>
                                          <p:spTgt spid="3">
                                            <p:txEl>
                                              <p:pRg st="5" end="5"/>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6" end="6"/>
                                            </p:txEl>
                                          </p:spTgt>
                                        </p:tgtEl>
                                        <p:attrNameLst>
                                          <p:attrName>style.visibility</p:attrName>
                                        </p:attrNameLst>
                                      </p:cBhvr>
                                      <p:to>
                                        <p:strVal val="visible"/>
                                      </p:to>
                                    </p:set>
                                    <p:animEffect transition="in" filter="fade">
                                      <p:cBhvr>
                                        <p:cTn id="32" dur="500"/>
                                        <p:tgtEl>
                                          <p:spTgt spid="3">
                                            <p:txEl>
                                              <p:pRg st="6" end="6"/>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7" end="7"/>
                                            </p:txEl>
                                          </p:spTgt>
                                        </p:tgtEl>
                                        <p:attrNameLst>
                                          <p:attrName>style.visibility</p:attrName>
                                        </p:attrNameLst>
                                      </p:cBhvr>
                                      <p:to>
                                        <p:strVal val="visible"/>
                                      </p:to>
                                    </p:set>
                                    <p:animEffect transition="in" filter="fade">
                                      <p:cBhvr>
                                        <p:cTn id="37" dur="500"/>
                                        <p:tgtEl>
                                          <p:spTgt spid="3">
                                            <p:txEl>
                                              <p:pRg st="7" end="7"/>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3">
                                            <p:txEl>
                                              <p:pRg st="8" end="8"/>
                                            </p:txEl>
                                          </p:spTgt>
                                        </p:tgtEl>
                                        <p:attrNameLst>
                                          <p:attrName>style.visibility</p:attrName>
                                        </p:attrNameLst>
                                      </p:cBhvr>
                                      <p:to>
                                        <p:strVal val="visible"/>
                                      </p:to>
                                    </p:set>
                                    <p:animEffect transition="in" filter="fade">
                                      <p:cBhvr>
                                        <p:cTn id="42" dur="500"/>
                                        <p:tgtEl>
                                          <p:spTgt spid="3">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animEffect transition="in" filter="fade">
                                      <p:cBhvr>
                                        <p:cTn id="47" dur="500"/>
                                        <p:tgtEl>
                                          <p:spTgt spid="3">
                                            <p:txEl>
                                              <p:pRg st="10" end="10"/>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3">
                                            <p:txEl>
                                              <p:pRg st="11" end="11"/>
                                            </p:txEl>
                                          </p:spTgt>
                                        </p:tgtEl>
                                        <p:attrNameLst>
                                          <p:attrName>style.visibility</p:attrName>
                                        </p:attrNameLst>
                                      </p:cBhvr>
                                      <p:to>
                                        <p:strVal val="visible"/>
                                      </p:to>
                                    </p:set>
                                    <p:animEffect transition="in" filter="fade">
                                      <p:cBhvr>
                                        <p:cTn id="52" dur="500"/>
                                        <p:tgtEl>
                                          <p:spTgt spid="3">
                                            <p:txEl>
                                              <p:pRg st="11" end="11"/>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3">
                                            <p:txEl>
                                              <p:pRg st="12" end="12"/>
                                            </p:txEl>
                                          </p:spTgt>
                                        </p:tgtEl>
                                        <p:attrNameLst>
                                          <p:attrName>style.visibility</p:attrName>
                                        </p:attrNameLst>
                                      </p:cBhvr>
                                      <p:to>
                                        <p:strVal val="visible"/>
                                      </p:to>
                                    </p:set>
                                    <p:animEffect transition="in" filter="fade">
                                      <p:cBhvr>
                                        <p:cTn id="57" dur="500"/>
                                        <p:tgtEl>
                                          <p:spTgt spid="3">
                                            <p:txEl>
                                              <p:pRg st="12" end="12"/>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3">
                                            <p:txEl>
                                              <p:pRg st="13" end="13"/>
                                            </p:txEl>
                                          </p:spTgt>
                                        </p:tgtEl>
                                        <p:attrNameLst>
                                          <p:attrName>style.visibility</p:attrName>
                                        </p:attrNameLst>
                                      </p:cBhvr>
                                      <p:to>
                                        <p:strVal val="visible"/>
                                      </p:to>
                                    </p:set>
                                    <p:animEffect transition="in" filter="fade">
                                      <p:cBhvr>
                                        <p:cTn id="62" dur="500"/>
                                        <p:tgtEl>
                                          <p:spTgt spid="3">
                                            <p:txEl>
                                              <p:pRg st="13" end="13"/>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3">
                                            <p:txEl>
                                              <p:pRg st="15" end="15"/>
                                            </p:txEl>
                                          </p:spTgt>
                                        </p:tgtEl>
                                        <p:attrNameLst>
                                          <p:attrName>style.visibility</p:attrName>
                                        </p:attrNameLst>
                                      </p:cBhvr>
                                      <p:to>
                                        <p:strVal val="visible"/>
                                      </p:to>
                                    </p:set>
                                    <p:animEffect transition="in" filter="fade">
                                      <p:cBhvr>
                                        <p:cTn id="67" dur="500"/>
                                        <p:tgtEl>
                                          <p:spTgt spid="3">
                                            <p:txEl>
                                              <p:pRg st="15" end="15"/>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3">
                                            <p:txEl>
                                              <p:pRg st="16" end="16"/>
                                            </p:txEl>
                                          </p:spTgt>
                                        </p:tgtEl>
                                        <p:attrNameLst>
                                          <p:attrName>style.visibility</p:attrName>
                                        </p:attrNameLst>
                                      </p:cBhvr>
                                      <p:to>
                                        <p:strVal val="visible"/>
                                      </p:to>
                                    </p:set>
                                    <p:animEffect transition="in" filter="fade">
                                      <p:cBhvr>
                                        <p:cTn id="72" dur="500"/>
                                        <p:tgtEl>
                                          <p:spTgt spid="3">
                                            <p:txEl>
                                              <p:pRg st="16" end="16"/>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nodeType="clickEffect">
                                  <p:stCondLst>
                                    <p:cond delay="0"/>
                                  </p:stCondLst>
                                  <p:childTnLst>
                                    <p:set>
                                      <p:cBhvr>
                                        <p:cTn id="76" dur="1" fill="hold">
                                          <p:stCondLst>
                                            <p:cond delay="0"/>
                                          </p:stCondLst>
                                        </p:cTn>
                                        <p:tgtEl>
                                          <p:spTgt spid="3">
                                            <p:txEl>
                                              <p:pRg st="17" end="17"/>
                                            </p:txEl>
                                          </p:spTgt>
                                        </p:tgtEl>
                                        <p:attrNameLst>
                                          <p:attrName>style.visibility</p:attrName>
                                        </p:attrNameLst>
                                      </p:cBhvr>
                                      <p:to>
                                        <p:strVal val="visible"/>
                                      </p:to>
                                    </p:set>
                                    <p:animEffect transition="in" filter="fade">
                                      <p:cBhvr>
                                        <p:cTn id="77" dur="500"/>
                                        <p:tgtEl>
                                          <p:spTgt spid="3">
                                            <p:txEl>
                                              <p:pRg st="17" end="17"/>
                                            </p:txEl>
                                          </p:spTgt>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nodeType="clickEffect">
                                  <p:stCondLst>
                                    <p:cond delay="0"/>
                                  </p:stCondLst>
                                  <p:childTnLst>
                                    <p:set>
                                      <p:cBhvr>
                                        <p:cTn id="81" dur="1" fill="hold">
                                          <p:stCondLst>
                                            <p:cond delay="0"/>
                                          </p:stCondLst>
                                        </p:cTn>
                                        <p:tgtEl>
                                          <p:spTgt spid="3">
                                            <p:txEl>
                                              <p:pRg st="18" end="18"/>
                                            </p:txEl>
                                          </p:spTgt>
                                        </p:tgtEl>
                                        <p:attrNameLst>
                                          <p:attrName>style.visibility</p:attrName>
                                        </p:attrNameLst>
                                      </p:cBhvr>
                                      <p:to>
                                        <p:strVal val="visible"/>
                                      </p:to>
                                    </p:set>
                                    <p:animEffect transition="in" filter="fade">
                                      <p:cBhvr>
                                        <p:cTn id="82" dur="500"/>
                                        <p:tgtEl>
                                          <p:spTgt spid="3">
                                            <p:txEl>
                                              <p:pRg st="18" end="1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23D685189D70B488BD24E2F9DF8A83B" ma:contentTypeVersion="0" ma:contentTypeDescription="Create a new document." ma:contentTypeScope="" ma:versionID="cb09dc8781257237cf818a20870b306e">
  <xsd:schema xmlns:xsd="http://www.w3.org/2001/XMLSchema" xmlns:xs="http://www.w3.org/2001/XMLSchema" xmlns:p="http://schemas.microsoft.com/office/2006/metadata/properties" targetNamespace="http://schemas.microsoft.com/office/2006/metadata/properties" ma:root="true" ma:fieldsID="31d5eec3c12ee2e8127422d567928fa7">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58FAE62-C699-4BA0-8F77-9FC26C24F5F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customXml/itemProps2.xml><?xml version="1.0" encoding="utf-8"?>
<ds:datastoreItem xmlns:ds="http://schemas.openxmlformats.org/officeDocument/2006/customXml" ds:itemID="{47FA7C4E-D5C0-4E47-9615-7D2570E0BD1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22774</TotalTime>
  <Words>1993</Words>
  <Application>Microsoft Office PowerPoint</Application>
  <PresentationFormat>Widescreen</PresentationFormat>
  <Paragraphs>206</Paragraphs>
  <Slides>14</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14</vt:i4>
      </vt:variant>
    </vt:vector>
  </HeadingPairs>
  <TitlesOfParts>
    <vt:vector size="22" baseType="lpstr">
      <vt:lpstr>Arial</vt:lpstr>
      <vt:lpstr>Calibri</vt:lpstr>
      <vt:lpstr>Calibri Light</vt:lpstr>
      <vt:lpstr>Cambria</vt:lpstr>
      <vt:lpstr>Candara</vt:lpstr>
      <vt:lpstr>Söhne</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assisted assessment of colon polyp in CT Colonography using image processing techniques</dc:title>
  <dc:creator>Mahe</dc:creator>
  <cp:lastModifiedBy>MAANVI SINGH - 200905336</cp:lastModifiedBy>
  <cp:revision>450</cp:revision>
  <dcterms:created xsi:type="dcterms:W3CDTF">2017-10-24T11:15:16Z</dcterms:created>
  <dcterms:modified xsi:type="dcterms:W3CDTF">2023-11-27T04:33:35Z</dcterms:modified>
</cp:coreProperties>
</file>

<file path=docProps/thumbnail.jpeg>
</file>